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8" r:id="rId2"/>
    <p:sldId id="474" r:id="rId3"/>
    <p:sldId id="437" r:id="rId4"/>
    <p:sldId id="476" r:id="rId5"/>
    <p:sldId id="477" r:id="rId6"/>
    <p:sldId id="478" r:id="rId7"/>
    <p:sldId id="479" r:id="rId8"/>
    <p:sldId id="480" r:id="rId9"/>
    <p:sldId id="481" r:id="rId10"/>
    <p:sldId id="482" r:id="rId11"/>
    <p:sldId id="483" r:id="rId12"/>
    <p:sldId id="515" r:id="rId13"/>
    <p:sldId id="514" r:id="rId14"/>
    <p:sldId id="528" r:id="rId15"/>
    <p:sldId id="489" r:id="rId16"/>
    <p:sldId id="490" r:id="rId17"/>
    <p:sldId id="530" r:id="rId18"/>
    <p:sldId id="436" r:id="rId19"/>
    <p:sldId id="484" r:id="rId20"/>
    <p:sldId id="485" r:id="rId21"/>
    <p:sldId id="486" r:id="rId22"/>
    <p:sldId id="487" r:id="rId23"/>
    <p:sldId id="488" r:id="rId24"/>
    <p:sldId id="475" r:id="rId25"/>
    <p:sldId id="491" r:id="rId26"/>
    <p:sldId id="492" r:id="rId27"/>
    <p:sldId id="493" r:id="rId28"/>
    <p:sldId id="494" r:id="rId29"/>
    <p:sldId id="495" r:id="rId30"/>
    <p:sldId id="496" r:id="rId31"/>
    <p:sldId id="497" r:id="rId32"/>
    <p:sldId id="498" r:id="rId33"/>
    <p:sldId id="463" r:id="rId34"/>
    <p:sldId id="516" r:id="rId35"/>
    <p:sldId id="517" r:id="rId36"/>
    <p:sldId id="499" r:id="rId37"/>
    <p:sldId id="500" r:id="rId38"/>
    <p:sldId id="501" r:id="rId39"/>
    <p:sldId id="512" r:id="rId40"/>
    <p:sldId id="525" r:id="rId41"/>
    <p:sldId id="519" r:id="rId42"/>
    <p:sldId id="503" r:id="rId43"/>
    <p:sldId id="504" r:id="rId44"/>
    <p:sldId id="461" r:id="rId45"/>
    <p:sldId id="520" r:id="rId46"/>
    <p:sldId id="521" r:id="rId47"/>
    <p:sldId id="531" r:id="rId48"/>
    <p:sldId id="522" r:id="rId49"/>
    <p:sldId id="505" r:id="rId50"/>
    <p:sldId id="526" r:id="rId51"/>
    <p:sldId id="506" r:id="rId52"/>
    <p:sldId id="507" r:id="rId53"/>
    <p:sldId id="508" r:id="rId54"/>
    <p:sldId id="509" r:id="rId55"/>
    <p:sldId id="510" r:id="rId56"/>
    <p:sldId id="527" r:id="rId57"/>
    <p:sldId id="511" r:id="rId58"/>
    <p:sldId id="307" r:id="rId59"/>
    <p:sldId id="513" r:id="rId60"/>
  </p:sldIdLst>
  <p:sldSz cx="9144000" cy="6858000" type="screen4x3"/>
  <p:notesSz cx="7099300" cy="10234613"/>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99"/>
    <a:srgbClr val="FFCC00"/>
    <a:srgbClr val="66FF33"/>
    <a:srgbClr val="CCCC00"/>
    <a:srgbClr val="FF9933"/>
    <a:srgbClr val="CC66FF"/>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23" autoAdjust="0"/>
    <p:restoredTop sz="96226" autoAdjust="0"/>
  </p:normalViewPr>
  <p:slideViewPr>
    <p:cSldViewPr>
      <p:cViewPr varScale="1">
        <p:scale>
          <a:sx n="72" d="100"/>
          <a:sy n="72" d="100"/>
        </p:scale>
        <p:origin x="-109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a:defRPr sz="1300">
                <a:latin typeface="Times New Roman" charset="0"/>
              </a:defRPr>
            </a:lvl1pPr>
          </a:lstStyle>
          <a:p>
            <a:pPr>
              <a:defRPr/>
            </a:pPr>
            <a:endParaRPr lang="es-ES"/>
          </a:p>
        </p:txBody>
      </p:sp>
      <p:sp>
        <p:nvSpPr>
          <p:cNvPr id="138243" name="Rectangle 3"/>
          <p:cNvSpPr>
            <a:spLocks noGrp="1" noChangeArrowheads="1"/>
          </p:cNvSpPr>
          <p:nvPr>
            <p:ph type="dt" sz="quarter" idx="1"/>
          </p:nvPr>
        </p:nvSpPr>
        <p:spPr bwMode="auto">
          <a:xfrm>
            <a:off x="4024313" y="0"/>
            <a:ext cx="3074987" cy="51276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defRPr sz="1300">
                <a:latin typeface="Times New Roman" charset="0"/>
              </a:defRPr>
            </a:lvl1pPr>
          </a:lstStyle>
          <a:p>
            <a:pPr>
              <a:defRPr/>
            </a:pPr>
            <a:endParaRPr lang="es-ES"/>
          </a:p>
        </p:txBody>
      </p:sp>
      <p:sp>
        <p:nvSpPr>
          <p:cNvPr id="138244" name="Rectangle 4"/>
          <p:cNvSpPr>
            <a:spLocks noGrp="1" noChangeArrowheads="1"/>
          </p:cNvSpPr>
          <p:nvPr>
            <p:ph type="ftr" sz="quarter" idx="2"/>
          </p:nvPr>
        </p:nvSpPr>
        <p:spPr bwMode="auto">
          <a:xfrm>
            <a:off x="0" y="9721850"/>
            <a:ext cx="3074988" cy="512763"/>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a:defRPr sz="1300">
                <a:latin typeface="Times New Roman" charset="0"/>
              </a:defRPr>
            </a:lvl1pPr>
          </a:lstStyle>
          <a:p>
            <a:pPr>
              <a:defRPr/>
            </a:pPr>
            <a:endParaRPr lang="es-ES"/>
          </a:p>
        </p:txBody>
      </p:sp>
      <p:sp>
        <p:nvSpPr>
          <p:cNvPr id="138245" name="Rectangle 5"/>
          <p:cNvSpPr>
            <a:spLocks noGrp="1" noChangeArrowheads="1"/>
          </p:cNvSpPr>
          <p:nvPr>
            <p:ph type="sldNum" sz="quarter" idx="3"/>
          </p:nvPr>
        </p:nvSpPr>
        <p:spPr bwMode="auto">
          <a:xfrm>
            <a:off x="4024313" y="9721850"/>
            <a:ext cx="3074987" cy="512763"/>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a:defRPr sz="1300">
                <a:latin typeface="Times New Roman" charset="0"/>
              </a:defRPr>
            </a:lvl1pPr>
          </a:lstStyle>
          <a:p>
            <a:pPr>
              <a:defRPr/>
            </a:pPr>
            <a:fld id="{FE3E051C-5D9C-463A-9998-0BA1B2818B8C}"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a:defRPr sz="1300">
                <a:latin typeface="Times New Roman" charset="0"/>
              </a:defRPr>
            </a:lvl1pPr>
          </a:lstStyle>
          <a:p>
            <a:pPr>
              <a:defRPr/>
            </a:pPr>
            <a:endParaRPr lang="es-ES"/>
          </a:p>
        </p:txBody>
      </p:sp>
      <p:sp>
        <p:nvSpPr>
          <p:cNvPr id="4099" name="Rectangle 3"/>
          <p:cNvSpPr>
            <a:spLocks noGrp="1" noChangeArrowheads="1"/>
          </p:cNvSpPr>
          <p:nvPr>
            <p:ph type="dt" idx="1"/>
          </p:nvPr>
        </p:nvSpPr>
        <p:spPr bwMode="auto">
          <a:xfrm>
            <a:off x="4024313" y="0"/>
            <a:ext cx="3074987" cy="51276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defRPr sz="1300">
                <a:latin typeface="Times New Roman" charset="0"/>
              </a:defRPr>
            </a:lvl1pPr>
          </a:lstStyle>
          <a:p>
            <a:pPr>
              <a:defRPr/>
            </a:pPr>
            <a:endParaRPr lang="es-ES"/>
          </a:p>
        </p:txBody>
      </p:sp>
      <p:sp>
        <p:nvSpPr>
          <p:cNvPr id="72708"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02" name="Rectangle 6"/>
          <p:cNvSpPr>
            <a:spLocks noGrp="1" noChangeArrowheads="1"/>
          </p:cNvSpPr>
          <p:nvPr>
            <p:ph type="ftr" sz="quarter" idx="4"/>
          </p:nvPr>
        </p:nvSpPr>
        <p:spPr bwMode="auto">
          <a:xfrm>
            <a:off x="0" y="9721850"/>
            <a:ext cx="3074988" cy="512763"/>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a:defRPr sz="1300">
                <a:latin typeface="Times New Roman" charset="0"/>
              </a:defRPr>
            </a:lvl1pPr>
          </a:lstStyle>
          <a:p>
            <a:pPr>
              <a:defRPr/>
            </a:pPr>
            <a:endParaRPr lang="es-ES"/>
          </a:p>
        </p:txBody>
      </p:sp>
      <p:sp>
        <p:nvSpPr>
          <p:cNvPr id="4103" name="Rectangle 7"/>
          <p:cNvSpPr>
            <a:spLocks noGrp="1" noChangeArrowheads="1"/>
          </p:cNvSpPr>
          <p:nvPr>
            <p:ph type="sldNum" sz="quarter" idx="5"/>
          </p:nvPr>
        </p:nvSpPr>
        <p:spPr bwMode="auto">
          <a:xfrm>
            <a:off x="4024313" y="9721850"/>
            <a:ext cx="3074987" cy="512763"/>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a:defRPr sz="1300">
                <a:latin typeface="Times New Roman" charset="0"/>
              </a:defRPr>
            </a:lvl1pPr>
          </a:lstStyle>
          <a:p>
            <a:pPr>
              <a:defRPr/>
            </a:pPr>
            <a:fld id="{87E1E44D-F04D-4EE1-BA50-F9A6A67FEBED}"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a:ln/>
        </p:spPr>
      </p:sp>
      <p:sp>
        <p:nvSpPr>
          <p:cNvPr id="7373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73732" name="3 Marcador de número de diapositiva"/>
          <p:cNvSpPr>
            <a:spLocks noGrp="1"/>
          </p:cNvSpPr>
          <p:nvPr>
            <p:ph type="sldNum" sz="quarter" idx="5"/>
          </p:nvPr>
        </p:nvSpPr>
        <p:spPr>
          <a:noFill/>
        </p:spPr>
        <p:txBody>
          <a:bodyPr/>
          <a:lstStyle/>
          <a:p>
            <a:fld id="{45B0C4CF-2EE3-4913-907F-FE9A5EC0DA55}" type="slidenum">
              <a:rPr lang="es-ES" smtClean="0">
                <a:latin typeface="Times New Roman" pitchFamily="18" charset="0"/>
              </a:rPr>
              <a:pPr/>
              <a:t>1</a:t>
            </a:fld>
            <a:endParaRPr lang="es-E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a:ln/>
        </p:spPr>
      </p:sp>
      <p:sp>
        <p:nvSpPr>
          <p:cNvPr id="10035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0356" name="3 Marcador de número de diapositiva"/>
          <p:cNvSpPr>
            <a:spLocks noGrp="1"/>
          </p:cNvSpPr>
          <p:nvPr>
            <p:ph type="sldNum" sz="quarter" idx="5"/>
          </p:nvPr>
        </p:nvSpPr>
        <p:spPr>
          <a:noFill/>
        </p:spPr>
        <p:txBody>
          <a:bodyPr/>
          <a:lstStyle/>
          <a:p>
            <a:fld id="{F572519E-398D-4B37-B1DE-7A61EF3E5C4B}" type="slidenum">
              <a:rPr lang="es-ES" smtClean="0">
                <a:latin typeface="Times New Roman" pitchFamily="18" charset="0"/>
              </a:rPr>
              <a:pPr/>
              <a:t>10</a:t>
            </a:fld>
            <a:endParaRPr lang="es-E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a:ln/>
        </p:spPr>
      </p:sp>
      <p:sp>
        <p:nvSpPr>
          <p:cNvPr id="10137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1380" name="3 Marcador de número de diapositiva"/>
          <p:cNvSpPr>
            <a:spLocks noGrp="1"/>
          </p:cNvSpPr>
          <p:nvPr>
            <p:ph type="sldNum" sz="quarter" idx="5"/>
          </p:nvPr>
        </p:nvSpPr>
        <p:spPr>
          <a:noFill/>
        </p:spPr>
        <p:txBody>
          <a:bodyPr/>
          <a:lstStyle/>
          <a:p>
            <a:fld id="{D2194EB0-B515-4EA3-AA66-9964DA46DE15}" type="slidenum">
              <a:rPr lang="es-ES" smtClean="0">
                <a:latin typeface="Times New Roman" pitchFamily="18" charset="0"/>
              </a:rPr>
              <a:pPr/>
              <a:t>11</a:t>
            </a:fld>
            <a:endParaRPr lang="es-E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a:xfrm>
            <a:off x="992188" y="768350"/>
            <a:ext cx="5114925" cy="3836988"/>
          </a:xfrm>
          <a:ln/>
        </p:spPr>
      </p:sp>
      <p:sp>
        <p:nvSpPr>
          <p:cNvPr id="7987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79876" name="3 Marcador de número de diapositiva"/>
          <p:cNvSpPr txBox="1">
            <a:spLocks noGrp="1"/>
          </p:cNvSpPr>
          <p:nvPr/>
        </p:nvSpPr>
        <p:spPr bwMode="auto">
          <a:xfrm>
            <a:off x="4024313" y="9721850"/>
            <a:ext cx="3074987" cy="512763"/>
          </a:xfrm>
          <a:prstGeom prst="rect">
            <a:avLst/>
          </a:prstGeom>
          <a:noFill/>
          <a:ln w="9525">
            <a:noFill/>
            <a:miter lim="800000"/>
            <a:headEnd/>
            <a:tailEnd/>
          </a:ln>
        </p:spPr>
        <p:txBody>
          <a:bodyPr lIns="95500" tIns="47750" rIns="95500" bIns="47750" anchor="b"/>
          <a:lstStyle/>
          <a:p>
            <a:pPr algn="r"/>
            <a:fld id="{CC5D93FA-653F-4A5F-88E6-68E7A3875D3C}" type="slidenum">
              <a:rPr lang="es-ES" sz="1300"/>
              <a:pPr algn="r"/>
              <a:t>12</a:t>
            </a:fld>
            <a:endParaRPr lang="es-E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992188" y="768350"/>
            <a:ext cx="5114925" cy="3836988"/>
          </a:xfrm>
          <a:ln/>
        </p:spPr>
      </p:sp>
      <p:sp>
        <p:nvSpPr>
          <p:cNvPr id="78851" name="Rectangle 3"/>
          <p:cNvSpPr>
            <a:spLocks noGrp="1" noChangeArrowheads="1"/>
          </p:cNvSpPr>
          <p:nvPr>
            <p:ph type="body" idx="1"/>
          </p:nvPr>
        </p:nvSpPr>
        <p:spPr>
          <a:noFill/>
          <a:ln/>
        </p:spPr>
        <p:txBody>
          <a:bodyPr/>
          <a:lstStyle/>
          <a:p>
            <a:endParaRPr lang="es-E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76804" name="3 Marcador de número de diapositiva"/>
          <p:cNvSpPr>
            <a:spLocks noGrp="1"/>
          </p:cNvSpPr>
          <p:nvPr>
            <p:ph type="sldNum" sz="quarter" idx="5"/>
          </p:nvPr>
        </p:nvSpPr>
        <p:spPr>
          <a:noFill/>
        </p:spPr>
        <p:txBody>
          <a:bodyPr/>
          <a:lstStyle/>
          <a:p>
            <a:fld id="{04E1B395-A23C-4593-85EC-E92A057E8554}" type="slidenum">
              <a:rPr lang="es-ES" smtClean="0">
                <a:latin typeface="Times New Roman" pitchFamily="18" charset="0"/>
              </a:rPr>
              <a:pPr/>
              <a:t>14</a:t>
            </a:fld>
            <a:endParaRPr lang="es-E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a:ln/>
        </p:spPr>
      </p:sp>
      <p:sp>
        <p:nvSpPr>
          <p:cNvPr id="10752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7524" name="3 Marcador de número de diapositiva"/>
          <p:cNvSpPr>
            <a:spLocks noGrp="1"/>
          </p:cNvSpPr>
          <p:nvPr>
            <p:ph type="sldNum" sz="quarter" idx="5"/>
          </p:nvPr>
        </p:nvSpPr>
        <p:spPr>
          <a:noFill/>
        </p:spPr>
        <p:txBody>
          <a:bodyPr/>
          <a:lstStyle/>
          <a:p>
            <a:fld id="{F61423B4-7A39-4975-B3D7-D209A5910247}" type="slidenum">
              <a:rPr lang="es-ES" smtClean="0">
                <a:latin typeface="Times New Roman" pitchFamily="18" charset="0"/>
              </a:rPr>
              <a:pPr/>
              <a:t>15</a:t>
            </a:fld>
            <a:endParaRPr lang="es-E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a:ln/>
        </p:spPr>
      </p:sp>
      <p:sp>
        <p:nvSpPr>
          <p:cNvPr id="10854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8548" name="3 Marcador de número de diapositiva"/>
          <p:cNvSpPr>
            <a:spLocks noGrp="1"/>
          </p:cNvSpPr>
          <p:nvPr>
            <p:ph type="sldNum" sz="quarter" idx="5"/>
          </p:nvPr>
        </p:nvSpPr>
        <p:spPr>
          <a:noFill/>
        </p:spPr>
        <p:txBody>
          <a:bodyPr/>
          <a:lstStyle/>
          <a:p>
            <a:fld id="{720DB833-960C-4475-A602-C7A620A0CB94}" type="slidenum">
              <a:rPr lang="es-ES" smtClean="0">
                <a:latin typeface="Times New Roman" pitchFamily="18" charset="0"/>
              </a:rPr>
              <a:pPr/>
              <a:t>16</a:t>
            </a:fld>
            <a:endParaRPr lang="es-E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7E1E44D-F04D-4EE1-BA50-F9A6A67FEBED}" type="slidenum">
              <a:rPr lang="es-ES" smtClean="0"/>
              <a:pPr>
                <a:defRPr/>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76804" name="3 Marcador de número de diapositiva"/>
          <p:cNvSpPr>
            <a:spLocks noGrp="1"/>
          </p:cNvSpPr>
          <p:nvPr>
            <p:ph type="sldNum" sz="quarter" idx="5"/>
          </p:nvPr>
        </p:nvSpPr>
        <p:spPr>
          <a:noFill/>
        </p:spPr>
        <p:txBody>
          <a:bodyPr/>
          <a:lstStyle/>
          <a:p>
            <a:fld id="{04E1B395-A23C-4593-85EC-E92A057E8554}" type="slidenum">
              <a:rPr lang="es-ES" smtClean="0">
                <a:latin typeface="Times New Roman" pitchFamily="18" charset="0"/>
              </a:rPr>
              <a:pPr/>
              <a:t>18</a:t>
            </a:fld>
            <a:endParaRPr lang="es-E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a:ln/>
        </p:spPr>
      </p:sp>
      <p:sp>
        <p:nvSpPr>
          <p:cNvPr id="10240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2404" name="3 Marcador de número de diapositiva"/>
          <p:cNvSpPr>
            <a:spLocks noGrp="1"/>
          </p:cNvSpPr>
          <p:nvPr>
            <p:ph type="sldNum" sz="quarter" idx="5"/>
          </p:nvPr>
        </p:nvSpPr>
        <p:spPr>
          <a:noFill/>
        </p:spPr>
        <p:txBody>
          <a:bodyPr/>
          <a:lstStyle/>
          <a:p>
            <a:fld id="{4888BD28-439C-48D5-9475-283BF834114E}" type="slidenum">
              <a:rPr lang="es-ES" smtClean="0">
                <a:latin typeface="Times New Roman" pitchFamily="18" charset="0"/>
              </a:rPr>
              <a:pPr/>
              <a:t>19</a:t>
            </a:fld>
            <a:endParaRPr lang="es-E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74756" name="3 Marcador de número de diapositiva"/>
          <p:cNvSpPr>
            <a:spLocks noGrp="1"/>
          </p:cNvSpPr>
          <p:nvPr>
            <p:ph type="sldNum" sz="quarter" idx="5"/>
          </p:nvPr>
        </p:nvSpPr>
        <p:spPr>
          <a:noFill/>
        </p:spPr>
        <p:txBody>
          <a:bodyPr/>
          <a:lstStyle/>
          <a:p>
            <a:fld id="{FFE51852-7C93-4AB9-AC11-A89B3CA764A5}" type="slidenum">
              <a:rPr lang="es-ES" smtClean="0">
                <a:latin typeface="Times New Roman" pitchFamily="18" charset="0"/>
              </a:rPr>
              <a:pPr/>
              <a:t>2</a:t>
            </a:fld>
            <a:endParaRPr lang="es-E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a:ln/>
        </p:spPr>
      </p:sp>
      <p:sp>
        <p:nvSpPr>
          <p:cNvPr id="10342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3428" name="3 Marcador de número de diapositiva"/>
          <p:cNvSpPr>
            <a:spLocks noGrp="1"/>
          </p:cNvSpPr>
          <p:nvPr>
            <p:ph type="sldNum" sz="quarter" idx="5"/>
          </p:nvPr>
        </p:nvSpPr>
        <p:spPr>
          <a:noFill/>
        </p:spPr>
        <p:txBody>
          <a:bodyPr/>
          <a:lstStyle/>
          <a:p>
            <a:fld id="{5A90420A-A2FE-4994-8F0D-D4A504AF5495}" type="slidenum">
              <a:rPr lang="es-ES" smtClean="0">
                <a:latin typeface="Times New Roman" pitchFamily="18" charset="0"/>
              </a:rPr>
              <a:pPr/>
              <a:t>20</a:t>
            </a:fld>
            <a:endParaRPr lang="es-E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a:ln/>
        </p:spPr>
      </p:sp>
      <p:sp>
        <p:nvSpPr>
          <p:cNvPr id="10445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4452" name="3 Marcador de número de diapositiva"/>
          <p:cNvSpPr>
            <a:spLocks noGrp="1"/>
          </p:cNvSpPr>
          <p:nvPr>
            <p:ph type="sldNum" sz="quarter" idx="5"/>
          </p:nvPr>
        </p:nvSpPr>
        <p:spPr>
          <a:noFill/>
        </p:spPr>
        <p:txBody>
          <a:bodyPr/>
          <a:lstStyle/>
          <a:p>
            <a:fld id="{0C2E1CEC-64C2-4D94-BE65-A613D3C64646}" type="slidenum">
              <a:rPr lang="es-ES" smtClean="0">
                <a:latin typeface="Times New Roman" pitchFamily="18" charset="0"/>
              </a:rPr>
              <a:pPr/>
              <a:t>21</a:t>
            </a:fld>
            <a:endParaRPr lang="es-E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a:xfrm>
            <a:off x="992188" y="768350"/>
            <a:ext cx="5114925" cy="3836988"/>
          </a:xfrm>
          <a:ln/>
        </p:spPr>
      </p:sp>
      <p:sp>
        <p:nvSpPr>
          <p:cNvPr id="105475"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05476" name="3 Marcador de número de diapositiva"/>
          <p:cNvSpPr>
            <a:spLocks noGrp="1"/>
          </p:cNvSpPr>
          <p:nvPr>
            <p:ph type="sldNum" sz="quarter" idx="5"/>
          </p:nvPr>
        </p:nvSpPr>
        <p:spPr>
          <a:noFill/>
        </p:spPr>
        <p:txBody>
          <a:bodyPr/>
          <a:lstStyle/>
          <a:p>
            <a:fld id="{9147ACC9-0B5C-4441-9CA3-D3D49A57B402}" type="slidenum">
              <a:rPr lang="es-ES" smtClean="0">
                <a:latin typeface="Times New Roman" pitchFamily="18" charset="0"/>
              </a:rPr>
              <a:pPr/>
              <a:t>22</a:t>
            </a:fld>
            <a:endParaRPr lang="es-E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a:ln/>
        </p:spPr>
      </p:sp>
      <p:sp>
        <p:nvSpPr>
          <p:cNvPr id="106499"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06500" name="3 Marcador de número de diapositiva"/>
          <p:cNvSpPr>
            <a:spLocks noGrp="1"/>
          </p:cNvSpPr>
          <p:nvPr>
            <p:ph type="sldNum" sz="quarter" idx="5"/>
          </p:nvPr>
        </p:nvSpPr>
        <p:spPr>
          <a:noFill/>
        </p:spPr>
        <p:txBody>
          <a:bodyPr/>
          <a:lstStyle/>
          <a:p>
            <a:fld id="{A29F4C11-1AA0-4A62-9D58-D7B286FB15EA}" type="slidenum">
              <a:rPr lang="es-ES" smtClean="0">
                <a:latin typeface="Times New Roman" pitchFamily="18" charset="0"/>
              </a:rPr>
              <a:pPr/>
              <a:t>23</a:t>
            </a:fld>
            <a:endParaRPr lang="es-E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a:ln/>
        </p:spPr>
      </p:sp>
      <p:sp>
        <p:nvSpPr>
          <p:cNvPr id="7782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77828" name="3 Marcador de número de diapositiva"/>
          <p:cNvSpPr>
            <a:spLocks noGrp="1"/>
          </p:cNvSpPr>
          <p:nvPr>
            <p:ph type="sldNum" sz="quarter" idx="5"/>
          </p:nvPr>
        </p:nvSpPr>
        <p:spPr>
          <a:noFill/>
        </p:spPr>
        <p:txBody>
          <a:bodyPr/>
          <a:lstStyle/>
          <a:p>
            <a:fld id="{FD09F659-815B-4D1A-8947-641AFBC18A93}" type="slidenum">
              <a:rPr lang="es-ES" smtClean="0">
                <a:latin typeface="Times New Roman" pitchFamily="18" charset="0"/>
              </a:rPr>
              <a:pPr/>
              <a:t>24</a:t>
            </a:fld>
            <a:endParaRPr lang="es-E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a:ln/>
        </p:spPr>
      </p:sp>
      <p:sp>
        <p:nvSpPr>
          <p:cNvPr id="109571"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09572" name="3 Marcador de número de diapositiva"/>
          <p:cNvSpPr>
            <a:spLocks noGrp="1"/>
          </p:cNvSpPr>
          <p:nvPr>
            <p:ph type="sldNum" sz="quarter" idx="5"/>
          </p:nvPr>
        </p:nvSpPr>
        <p:spPr>
          <a:noFill/>
        </p:spPr>
        <p:txBody>
          <a:bodyPr/>
          <a:lstStyle/>
          <a:p>
            <a:fld id="{BC77676C-0197-47FD-92F2-F9992D1455FC}" type="slidenum">
              <a:rPr lang="es-ES" smtClean="0">
                <a:latin typeface="Times New Roman" pitchFamily="18" charset="0"/>
              </a:rPr>
              <a:pPr/>
              <a:t>25</a:t>
            </a:fld>
            <a:endParaRPr lang="es-E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a:ln/>
        </p:spPr>
      </p:sp>
      <p:sp>
        <p:nvSpPr>
          <p:cNvPr id="11059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10596" name="3 Marcador de número de diapositiva"/>
          <p:cNvSpPr>
            <a:spLocks noGrp="1"/>
          </p:cNvSpPr>
          <p:nvPr>
            <p:ph type="sldNum" sz="quarter" idx="5"/>
          </p:nvPr>
        </p:nvSpPr>
        <p:spPr>
          <a:noFill/>
        </p:spPr>
        <p:txBody>
          <a:bodyPr/>
          <a:lstStyle/>
          <a:p>
            <a:fld id="{ABD6A047-0451-4E2A-8C53-39B6F1D2C008}" type="slidenum">
              <a:rPr lang="es-ES" smtClean="0">
                <a:latin typeface="Times New Roman" pitchFamily="18" charset="0"/>
              </a:rPr>
              <a:pPr/>
              <a:t>26</a:t>
            </a:fld>
            <a:endParaRPr lang="es-E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p:cNvSpPr>
            <a:spLocks noGrp="1" noRot="1" noChangeAspect="1" noTextEdit="1"/>
          </p:cNvSpPr>
          <p:nvPr>
            <p:ph type="sldImg"/>
          </p:nvPr>
        </p:nvSpPr>
        <p:spPr>
          <a:ln/>
        </p:spPr>
      </p:sp>
      <p:sp>
        <p:nvSpPr>
          <p:cNvPr id="111619"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11620" name="3 Marcador de número de diapositiva"/>
          <p:cNvSpPr>
            <a:spLocks noGrp="1"/>
          </p:cNvSpPr>
          <p:nvPr>
            <p:ph type="sldNum" sz="quarter" idx="5"/>
          </p:nvPr>
        </p:nvSpPr>
        <p:spPr>
          <a:noFill/>
        </p:spPr>
        <p:txBody>
          <a:bodyPr/>
          <a:lstStyle/>
          <a:p>
            <a:fld id="{34664A26-AFA8-45DB-B9A5-2C625B424300}" type="slidenum">
              <a:rPr lang="es-ES" smtClean="0">
                <a:latin typeface="Times New Roman" pitchFamily="18" charset="0"/>
              </a:rPr>
              <a:pPr/>
              <a:t>27</a:t>
            </a:fld>
            <a:endParaRPr lang="es-E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a:ln/>
        </p:spPr>
      </p:sp>
      <p:sp>
        <p:nvSpPr>
          <p:cNvPr id="112643"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12644" name="3 Marcador de número de diapositiva"/>
          <p:cNvSpPr>
            <a:spLocks noGrp="1"/>
          </p:cNvSpPr>
          <p:nvPr>
            <p:ph type="sldNum" sz="quarter" idx="5"/>
          </p:nvPr>
        </p:nvSpPr>
        <p:spPr>
          <a:noFill/>
        </p:spPr>
        <p:txBody>
          <a:bodyPr/>
          <a:lstStyle/>
          <a:p>
            <a:fld id="{8070BA93-1D7D-47AE-BEF7-BFD6754DD026}" type="slidenum">
              <a:rPr lang="es-ES" smtClean="0">
                <a:latin typeface="Times New Roman" pitchFamily="18" charset="0"/>
              </a:rPr>
              <a:pPr/>
              <a:t>28</a:t>
            </a:fld>
            <a:endParaRPr lang="es-E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p:cNvSpPr>
            <a:spLocks noGrp="1" noRot="1" noChangeAspect="1" noTextEdit="1"/>
          </p:cNvSpPr>
          <p:nvPr>
            <p:ph type="sldImg"/>
          </p:nvPr>
        </p:nvSpPr>
        <p:spPr>
          <a:ln/>
        </p:spPr>
      </p:sp>
      <p:sp>
        <p:nvSpPr>
          <p:cNvPr id="11366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13668" name="3 Marcador de número de diapositiva"/>
          <p:cNvSpPr>
            <a:spLocks noGrp="1"/>
          </p:cNvSpPr>
          <p:nvPr>
            <p:ph type="sldNum" sz="quarter" idx="5"/>
          </p:nvPr>
        </p:nvSpPr>
        <p:spPr>
          <a:noFill/>
        </p:spPr>
        <p:txBody>
          <a:bodyPr/>
          <a:lstStyle/>
          <a:p>
            <a:fld id="{C4940714-54B7-4B7E-9E49-31D210B898A5}" type="slidenum">
              <a:rPr lang="es-ES" smtClean="0">
                <a:latin typeface="Times New Roman" pitchFamily="18" charset="0"/>
              </a:rPr>
              <a:pPr/>
              <a:t>29</a:t>
            </a:fld>
            <a:endParaRPr lang="es-E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a:ln/>
        </p:spPr>
      </p:sp>
      <p:sp>
        <p:nvSpPr>
          <p:cNvPr id="9011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90116" name="3 Marcador de número de diapositiva"/>
          <p:cNvSpPr>
            <a:spLocks noGrp="1"/>
          </p:cNvSpPr>
          <p:nvPr>
            <p:ph type="sldNum" sz="quarter" idx="5"/>
          </p:nvPr>
        </p:nvSpPr>
        <p:spPr>
          <a:noFill/>
        </p:spPr>
        <p:txBody>
          <a:bodyPr/>
          <a:lstStyle/>
          <a:p>
            <a:fld id="{A6E2D3E7-D40D-4AFF-865A-D9CA4915D81D}" type="slidenum">
              <a:rPr lang="es-ES" smtClean="0">
                <a:latin typeface="Times New Roman" pitchFamily="18" charset="0"/>
              </a:rPr>
              <a:pPr/>
              <a:t>3</a:t>
            </a:fld>
            <a:endParaRPr lang="es-E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a:ln/>
        </p:spPr>
      </p:sp>
      <p:sp>
        <p:nvSpPr>
          <p:cNvPr id="11469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14692" name="3 Marcador de número de diapositiva"/>
          <p:cNvSpPr>
            <a:spLocks noGrp="1"/>
          </p:cNvSpPr>
          <p:nvPr>
            <p:ph type="sldNum" sz="quarter" idx="5"/>
          </p:nvPr>
        </p:nvSpPr>
        <p:spPr>
          <a:noFill/>
        </p:spPr>
        <p:txBody>
          <a:bodyPr/>
          <a:lstStyle/>
          <a:p>
            <a:fld id="{9D0F0054-0C1D-445F-BD48-A945FD621A54}" type="slidenum">
              <a:rPr lang="es-ES" smtClean="0">
                <a:latin typeface="Times New Roman" pitchFamily="18" charset="0"/>
              </a:rPr>
              <a:pPr/>
              <a:t>30</a:t>
            </a:fld>
            <a:endParaRPr lang="es-E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p:cNvSpPr>
            <a:spLocks noGrp="1" noRot="1" noChangeAspect="1" noTextEdit="1"/>
          </p:cNvSpPr>
          <p:nvPr>
            <p:ph type="sldImg"/>
          </p:nvPr>
        </p:nvSpPr>
        <p:spPr>
          <a:xfrm>
            <a:off x="992188" y="768350"/>
            <a:ext cx="5114925" cy="3836988"/>
          </a:xfrm>
          <a:ln/>
        </p:spPr>
      </p:sp>
      <p:sp>
        <p:nvSpPr>
          <p:cNvPr id="115715"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15716" name="3 Marcador de número de diapositiva"/>
          <p:cNvSpPr>
            <a:spLocks noGrp="1"/>
          </p:cNvSpPr>
          <p:nvPr>
            <p:ph type="sldNum" sz="quarter" idx="5"/>
          </p:nvPr>
        </p:nvSpPr>
        <p:spPr>
          <a:noFill/>
        </p:spPr>
        <p:txBody>
          <a:bodyPr/>
          <a:lstStyle/>
          <a:p>
            <a:fld id="{1B450806-3689-45AC-8B85-A746B79B85B9}" type="slidenum">
              <a:rPr lang="es-ES" smtClean="0">
                <a:latin typeface="Times New Roman" pitchFamily="18" charset="0"/>
              </a:rPr>
              <a:pPr/>
              <a:t>31</a:t>
            </a:fld>
            <a:endParaRPr lang="es-E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a:ln/>
        </p:spPr>
      </p:sp>
      <p:sp>
        <p:nvSpPr>
          <p:cNvPr id="116739"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16740" name="3 Marcador de número de diapositiva"/>
          <p:cNvSpPr>
            <a:spLocks noGrp="1"/>
          </p:cNvSpPr>
          <p:nvPr>
            <p:ph type="sldNum" sz="quarter" idx="5"/>
          </p:nvPr>
        </p:nvSpPr>
        <p:spPr>
          <a:noFill/>
        </p:spPr>
        <p:txBody>
          <a:bodyPr/>
          <a:lstStyle/>
          <a:p>
            <a:fld id="{56D6750B-465F-4B2F-9DD0-77CDA3D1C4E4}" type="slidenum">
              <a:rPr lang="es-ES" smtClean="0">
                <a:latin typeface="Times New Roman" pitchFamily="18" charset="0"/>
              </a:rPr>
              <a:pPr/>
              <a:t>32</a:t>
            </a:fld>
            <a:endParaRPr lang="es-E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a:ln/>
        </p:spPr>
      </p:sp>
      <p:sp>
        <p:nvSpPr>
          <p:cNvPr id="7577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75780" name="3 Marcador de número de diapositiva"/>
          <p:cNvSpPr>
            <a:spLocks noGrp="1"/>
          </p:cNvSpPr>
          <p:nvPr>
            <p:ph type="sldNum" sz="quarter" idx="5"/>
          </p:nvPr>
        </p:nvSpPr>
        <p:spPr>
          <a:noFill/>
        </p:spPr>
        <p:txBody>
          <a:bodyPr/>
          <a:lstStyle/>
          <a:p>
            <a:fld id="{810C6B02-CE42-488E-ACFB-759CF4450B3C}" type="slidenum">
              <a:rPr lang="es-ES" smtClean="0">
                <a:latin typeface="Times New Roman" pitchFamily="18" charset="0"/>
              </a:rPr>
              <a:pPr/>
              <a:t>33</a:t>
            </a:fld>
            <a:endParaRPr lang="es-E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ln/>
        </p:spPr>
      </p:sp>
      <p:sp>
        <p:nvSpPr>
          <p:cNvPr id="8089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80900" name="3 Marcador de número de diapositiva"/>
          <p:cNvSpPr>
            <a:spLocks noGrp="1"/>
          </p:cNvSpPr>
          <p:nvPr>
            <p:ph type="sldNum" sz="quarter" idx="5"/>
          </p:nvPr>
        </p:nvSpPr>
        <p:spPr>
          <a:noFill/>
        </p:spPr>
        <p:txBody>
          <a:bodyPr/>
          <a:lstStyle/>
          <a:p>
            <a:fld id="{68155D48-44CA-4025-B215-FB3BDED9EDE2}" type="slidenum">
              <a:rPr lang="es-ES" smtClean="0">
                <a:latin typeface="Times New Roman" pitchFamily="18" charset="0"/>
              </a:rPr>
              <a:pPr/>
              <a:t>34</a:t>
            </a:fld>
            <a:endParaRPr lang="es-E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992188" y="768350"/>
            <a:ext cx="5114925" cy="3836988"/>
          </a:xfrm>
          <a:ln/>
        </p:spPr>
      </p:sp>
      <p:sp>
        <p:nvSpPr>
          <p:cNvPr id="81923" name="Rectangle 3"/>
          <p:cNvSpPr>
            <a:spLocks noGrp="1" noChangeArrowheads="1"/>
          </p:cNvSpPr>
          <p:nvPr>
            <p:ph type="body" idx="1"/>
          </p:nvPr>
        </p:nvSpPr>
        <p:spPr>
          <a:noFill/>
          <a:ln/>
        </p:spPr>
        <p:txBody>
          <a:bodyPr/>
          <a:lstStyle/>
          <a:p>
            <a:endParaRPr lang="es-E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a:ln/>
        </p:spPr>
      </p:sp>
      <p:sp>
        <p:nvSpPr>
          <p:cNvPr id="11776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17764" name="3 Marcador de número de diapositiva"/>
          <p:cNvSpPr>
            <a:spLocks noGrp="1"/>
          </p:cNvSpPr>
          <p:nvPr>
            <p:ph type="sldNum" sz="quarter" idx="5"/>
          </p:nvPr>
        </p:nvSpPr>
        <p:spPr>
          <a:noFill/>
        </p:spPr>
        <p:txBody>
          <a:bodyPr/>
          <a:lstStyle/>
          <a:p>
            <a:fld id="{EF5710DA-65D3-4427-B4D1-30E324A53747}" type="slidenum">
              <a:rPr lang="es-ES" smtClean="0">
                <a:latin typeface="Times New Roman" pitchFamily="18" charset="0"/>
              </a:rPr>
              <a:pPr/>
              <a:t>36</a:t>
            </a:fld>
            <a:endParaRPr lang="es-E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a:ln/>
        </p:spPr>
      </p:sp>
      <p:sp>
        <p:nvSpPr>
          <p:cNvPr id="11878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18788" name="3 Marcador de número de diapositiva"/>
          <p:cNvSpPr>
            <a:spLocks noGrp="1"/>
          </p:cNvSpPr>
          <p:nvPr>
            <p:ph type="sldNum" sz="quarter" idx="5"/>
          </p:nvPr>
        </p:nvSpPr>
        <p:spPr>
          <a:noFill/>
        </p:spPr>
        <p:txBody>
          <a:bodyPr/>
          <a:lstStyle/>
          <a:p>
            <a:fld id="{ED4A7A5D-7DC7-4E0A-B890-3235830824BB}" type="slidenum">
              <a:rPr lang="es-ES" smtClean="0">
                <a:latin typeface="Times New Roman" pitchFamily="18" charset="0"/>
              </a:rPr>
              <a:pPr/>
              <a:t>37</a:t>
            </a:fld>
            <a:endParaRPr lang="es-E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a:ln/>
        </p:spPr>
      </p:sp>
      <p:sp>
        <p:nvSpPr>
          <p:cNvPr id="11981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19812" name="3 Marcador de número de diapositiva"/>
          <p:cNvSpPr>
            <a:spLocks noGrp="1"/>
          </p:cNvSpPr>
          <p:nvPr>
            <p:ph type="sldNum" sz="quarter" idx="5"/>
          </p:nvPr>
        </p:nvSpPr>
        <p:spPr>
          <a:noFill/>
        </p:spPr>
        <p:txBody>
          <a:bodyPr/>
          <a:lstStyle/>
          <a:p>
            <a:fld id="{2AC64B2A-46E4-4E28-B6E7-6FB288BC4703}" type="slidenum">
              <a:rPr lang="es-ES" smtClean="0">
                <a:latin typeface="Times New Roman" pitchFamily="18" charset="0"/>
              </a:rPr>
              <a:pPr/>
              <a:t>38</a:t>
            </a:fld>
            <a:endParaRPr lang="es-E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a:ln/>
        </p:spPr>
      </p:sp>
      <p:sp>
        <p:nvSpPr>
          <p:cNvPr id="13107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31076" name="3 Marcador de número de diapositiva"/>
          <p:cNvSpPr>
            <a:spLocks noGrp="1"/>
          </p:cNvSpPr>
          <p:nvPr>
            <p:ph type="sldNum" sz="quarter" idx="5"/>
          </p:nvPr>
        </p:nvSpPr>
        <p:spPr>
          <a:noFill/>
        </p:spPr>
        <p:txBody>
          <a:bodyPr/>
          <a:lstStyle/>
          <a:p>
            <a:fld id="{3505EECB-2A0D-409E-AB41-106440B6799A}" type="slidenum">
              <a:rPr lang="es-ES" smtClean="0">
                <a:latin typeface="Times New Roman" pitchFamily="18" charset="0"/>
              </a:rPr>
              <a:pPr/>
              <a:t>39</a:t>
            </a:fld>
            <a:endParaRPr lang="es-E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a:ln/>
        </p:spPr>
      </p:sp>
      <p:sp>
        <p:nvSpPr>
          <p:cNvPr id="9421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94212" name="3 Marcador de número de diapositiva"/>
          <p:cNvSpPr>
            <a:spLocks noGrp="1"/>
          </p:cNvSpPr>
          <p:nvPr>
            <p:ph type="sldNum" sz="quarter" idx="5"/>
          </p:nvPr>
        </p:nvSpPr>
        <p:spPr>
          <a:noFill/>
        </p:spPr>
        <p:txBody>
          <a:bodyPr/>
          <a:lstStyle/>
          <a:p>
            <a:fld id="{11A8B36F-4DDB-4059-B51A-88D5C62D7DA9}" type="slidenum">
              <a:rPr lang="es-ES" smtClean="0">
                <a:latin typeface="Times New Roman" pitchFamily="18" charset="0"/>
              </a:rPr>
              <a:pPr/>
              <a:t>4</a:t>
            </a:fld>
            <a:endParaRPr lang="es-E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a:ln/>
        </p:spPr>
      </p:sp>
      <p:sp>
        <p:nvSpPr>
          <p:cNvPr id="7577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75780" name="3 Marcador de número de diapositiva"/>
          <p:cNvSpPr>
            <a:spLocks noGrp="1"/>
          </p:cNvSpPr>
          <p:nvPr>
            <p:ph type="sldNum" sz="quarter" idx="5"/>
          </p:nvPr>
        </p:nvSpPr>
        <p:spPr>
          <a:noFill/>
        </p:spPr>
        <p:txBody>
          <a:bodyPr/>
          <a:lstStyle/>
          <a:p>
            <a:fld id="{810C6B02-CE42-488E-ACFB-759CF4450B3C}" type="slidenum">
              <a:rPr lang="es-ES" smtClean="0">
                <a:latin typeface="Times New Roman" pitchFamily="18" charset="0"/>
              </a:rPr>
              <a:pPr/>
              <a:t>40</a:t>
            </a:fld>
            <a:endParaRPr lang="es-E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a:ln/>
        </p:spPr>
      </p:sp>
      <p:sp>
        <p:nvSpPr>
          <p:cNvPr id="83971"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83972" name="3 Marcador de número de diapositiva"/>
          <p:cNvSpPr>
            <a:spLocks noGrp="1"/>
          </p:cNvSpPr>
          <p:nvPr>
            <p:ph type="sldNum" sz="quarter" idx="5"/>
          </p:nvPr>
        </p:nvSpPr>
        <p:spPr>
          <a:noFill/>
        </p:spPr>
        <p:txBody>
          <a:bodyPr/>
          <a:lstStyle/>
          <a:p>
            <a:fld id="{9CD2CAE4-0EDB-4341-A6FE-DB1265C6A101}" type="slidenum">
              <a:rPr lang="es-ES" smtClean="0">
                <a:latin typeface="Times New Roman" pitchFamily="18" charset="0"/>
              </a:rPr>
              <a:pPr/>
              <a:t>41</a:t>
            </a:fld>
            <a:endParaRPr lang="es-E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a:ln/>
        </p:spPr>
      </p:sp>
      <p:sp>
        <p:nvSpPr>
          <p:cNvPr id="12185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21860" name="3 Marcador de número de diapositiva"/>
          <p:cNvSpPr>
            <a:spLocks noGrp="1"/>
          </p:cNvSpPr>
          <p:nvPr>
            <p:ph type="sldNum" sz="quarter" idx="5"/>
          </p:nvPr>
        </p:nvSpPr>
        <p:spPr>
          <a:noFill/>
        </p:spPr>
        <p:txBody>
          <a:bodyPr/>
          <a:lstStyle/>
          <a:p>
            <a:fld id="{2AEAC281-EBE2-4898-B859-4B71AB9EE33C}" type="slidenum">
              <a:rPr lang="es-ES" smtClean="0">
                <a:latin typeface="Times New Roman" pitchFamily="18" charset="0"/>
              </a:rPr>
              <a:pPr/>
              <a:t>42</a:t>
            </a:fld>
            <a:endParaRPr lang="es-E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a:ln/>
        </p:spPr>
      </p:sp>
      <p:sp>
        <p:nvSpPr>
          <p:cNvPr id="12288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22884" name="3 Marcador de número de diapositiva"/>
          <p:cNvSpPr>
            <a:spLocks noGrp="1"/>
          </p:cNvSpPr>
          <p:nvPr>
            <p:ph type="sldNum" sz="quarter" idx="5"/>
          </p:nvPr>
        </p:nvSpPr>
        <p:spPr>
          <a:noFill/>
        </p:spPr>
        <p:txBody>
          <a:bodyPr/>
          <a:lstStyle/>
          <a:p>
            <a:fld id="{360F72D9-467B-425B-84BD-A8E79FA62A59}" type="slidenum">
              <a:rPr lang="es-ES" smtClean="0">
                <a:latin typeface="Times New Roman" pitchFamily="18" charset="0"/>
              </a:rPr>
              <a:pPr/>
              <a:t>43</a:t>
            </a:fld>
            <a:endParaRPr lang="es-E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a:ln/>
        </p:spPr>
      </p:sp>
      <p:sp>
        <p:nvSpPr>
          <p:cNvPr id="8909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89092" name="3 Marcador de número de diapositiva"/>
          <p:cNvSpPr>
            <a:spLocks noGrp="1"/>
          </p:cNvSpPr>
          <p:nvPr>
            <p:ph type="sldNum" sz="quarter" idx="5"/>
          </p:nvPr>
        </p:nvSpPr>
        <p:spPr>
          <a:noFill/>
        </p:spPr>
        <p:txBody>
          <a:bodyPr/>
          <a:lstStyle/>
          <a:p>
            <a:fld id="{4C44E8E9-46C9-4A2A-9588-15E927C1F878}" type="slidenum">
              <a:rPr lang="es-ES" smtClean="0">
                <a:latin typeface="Times New Roman" pitchFamily="18" charset="0"/>
              </a:rPr>
              <a:pPr/>
              <a:t>44</a:t>
            </a:fld>
            <a:endParaRPr lang="es-E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a:ln/>
        </p:spPr>
      </p:sp>
      <p:sp>
        <p:nvSpPr>
          <p:cNvPr id="84995"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84996" name="3 Marcador de número de diapositiva"/>
          <p:cNvSpPr>
            <a:spLocks noGrp="1"/>
          </p:cNvSpPr>
          <p:nvPr>
            <p:ph type="sldNum" sz="quarter" idx="5"/>
          </p:nvPr>
        </p:nvSpPr>
        <p:spPr>
          <a:noFill/>
        </p:spPr>
        <p:txBody>
          <a:bodyPr/>
          <a:lstStyle/>
          <a:p>
            <a:fld id="{753C77AA-C879-45D8-B6E7-0817280E0A21}" type="slidenum">
              <a:rPr lang="es-ES" smtClean="0">
                <a:latin typeface="Times New Roman" pitchFamily="18" charset="0"/>
              </a:rPr>
              <a:pPr/>
              <a:t>45</a:t>
            </a:fld>
            <a:endParaRPr lang="es-E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a:xfrm>
            <a:off x="992188" y="768350"/>
            <a:ext cx="5114925" cy="3836988"/>
          </a:xfrm>
          <a:ln/>
        </p:spPr>
      </p:sp>
      <p:sp>
        <p:nvSpPr>
          <p:cNvPr id="86019"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86020" name="3 Marcador de número de diapositiva"/>
          <p:cNvSpPr>
            <a:spLocks noGrp="1"/>
          </p:cNvSpPr>
          <p:nvPr>
            <p:ph type="sldNum" sz="quarter" idx="5"/>
          </p:nvPr>
        </p:nvSpPr>
        <p:spPr>
          <a:noFill/>
        </p:spPr>
        <p:txBody>
          <a:bodyPr/>
          <a:lstStyle/>
          <a:p>
            <a:fld id="{71C1DE68-5162-4335-B663-84A7E6BAC8BA}" type="slidenum">
              <a:rPr lang="es-ES" smtClean="0">
                <a:latin typeface="Times New Roman" pitchFamily="18" charset="0"/>
              </a:rPr>
              <a:pPr/>
              <a:t>46</a:t>
            </a:fld>
            <a:endParaRPr lang="es-E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7E1E44D-F04D-4EE1-BA50-F9A6A67FEBED}" type="slidenum">
              <a:rPr lang="es-ES" smtClean="0"/>
              <a:pPr>
                <a:defRPr/>
              </a:pPr>
              <a:t>47</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a:ln/>
        </p:spPr>
      </p:sp>
      <p:sp>
        <p:nvSpPr>
          <p:cNvPr id="8704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87044" name="3 Marcador de número de diapositiva"/>
          <p:cNvSpPr>
            <a:spLocks noGrp="1"/>
          </p:cNvSpPr>
          <p:nvPr>
            <p:ph type="sldNum" sz="quarter" idx="5"/>
          </p:nvPr>
        </p:nvSpPr>
        <p:spPr>
          <a:noFill/>
        </p:spPr>
        <p:txBody>
          <a:bodyPr/>
          <a:lstStyle/>
          <a:p>
            <a:fld id="{DA65D5EE-7F44-41A3-A512-C7AEA5B3401A}" type="slidenum">
              <a:rPr lang="es-ES" smtClean="0">
                <a:latin typeface="Times New Roman" pitchFamily="18" charset="0"/>
              </a:rPr>
              <a:pPr/>
              <a:t>48</a:t>
            </a:fld>
            <a:endParaRPr lang="es-E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a:ln/>
        </p:spPr>
      </p:sp>
      <p:sp>
        <p:nvSpPr>
          <p:cNvPr id="123907"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23908" name="3 Marcador de número de diapositiva"/>
          <p:cNvSpPr>
            <a:spLocks noGrp="1"/>
          </p:cNvSpPr>
          <p:nvPr>
            <p:ph type="sldNum" sz="quarter" idx="5"/>
          </p:nvPr>
        </p:nvSpPr>
        <p:spPr>
          <a:noFill/>
        </p:spPr>
        <p:txBody>
          <a:bodyPr/>
          <a:lstStyle/>
          <a:p>
            <a:fld id="{666A8B04-F1AE-411E-9BB6-A6006261FDD9}" type="slidenum">
              <a:rPr lang="es-ES" smtClean="0">
                <a:latin typeface="Times New Roman" pitchFamily="18" charset="0"/>
              </a:rPr>
              <a:pPr/>
              <a:t>49</a:t>
            </a:fld>
            <a:endParaRPr lang="es-E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a:ln/>
        </p:spPr>
      </p:sp>
      <p:sp>
        <p:nvSpPr>
          <p:cNvPr id="95235"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95236" name="3 Marcador de número de diapositiva"/>
          <p:cNvSpPr>
            <a:spLocks noGrp="1"/>
          </p:cNvSpPr>
          <p:nvPr>
            <p:ph type="sldNum" sz="quarter" idx="5"/>
          </p:nvPr>
        </p:nvSpPr>
        <p:spPr>
          <a:noFill/>
        </p:spPr>
        <p:txBody>
          <a:bodyPr/>
          <a:lstStyle/>
          <a:p>
            <a:fld id="{7C4F83DE-F5BD-4C1E-8830-A5C15BBF583F}" type="slidenum">
              <a:rPr lang="es-ES" smtClean="0">
                <a:latin typeface="Times New Roman" pitchFamily="18" charset="0"/>
              </a:rPr>
              <a:pPr/>
              <a:t>5</a:t>
            </a:fld>
            <a:endParaRPr lang="es-E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a:ln/>
        </p:spPr>
      </p:sp>
      <p:sp>
        <p:nvSpPr>
          <p:cNvPr id="7577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75780" name="3 Marcador de número de diapositiva"/>
          <p:cNvSpPr>
            <a:spLocks noGrp="1"/>
          </p:cNvSpPr>
          <p:nvPr>
            <p:ph type="sldNum" sz="quarter" idx="5"/>
          </p:nvPr>
        </p:nvSpPr>
        <p:spPr>
          <a:noFill/>
        </p:spPr>
        <p:txBody>
          <a:bodyPr/>
          <a:lstStyle/>
          <a:p>
            <a:fld id="{810C6B02-CE42-488E-ACFB-759CF4450B3C}" type="slidenum">
              <a:rPr lang="es-ES" smtClean="0">
                <a:latin typeface="Times New Roman" pitchFamily="18" charset="0"/>
              </a:rPr>
              <a:pPr/>
              <a:t>50</a:t>
            </a:fld>
            <a:endParaRPr lang="es-E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a:ln/>
        </p:spPr>
      </p:sp>
      <p:sp>
        <p:nvSpPr>
          <p:cNvPr id="124931"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24932" name="3 Marcador de número de diapositiva"/>
          <p:cNvSpPr>
            <a:spLocks noGrp="1"/>
          </p:cNvSpPr>
          <p:nvPr>
            <p:ph type="sldNum" sz="quarter" idx="5"/>
          </p:nvPr>
        </p:nvSpPr>
        <p:spPr>
          <a:noFill/>
        </p:spPr>
        <p:txBody>
          <a:bodyPr/>
          <a:lstStyle/>
          <a:p>
            <a:fld id="{E35CB646-088F-4187-97CE-C15978CA4561}" type="slidenum">
              <a:rPr lang="es-ES" smtClean="0">
                <a:latin typeface="Times New Roman" pitchFamily="18" charset="0"/>
              </a:rPr>
              <a:pPr/>
              <a:t>51</a:t>
            </a:fld>
            <a:endParaRPr lang="es-E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p:cNvSpPr>
            <a:spLocks noGrp="1" noRot="1" noChangeAspect="1" noTextEdit="1"/>
          </p:cNvSpPr>
          <p:nvPr>
            <p:ph type="sldImg"/>
          </p:nvPr>
        </p:nvSpPr>
        <p:spPr>
          <a:ln/>
        </p:spPr>
      </p:sp>
      <p:sp>
        <p:nvSpPr>
          <p:cNvPr id="125955"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25956" name="3 Marcador de número de diapositiva"/>
          <p:cNvSpPr>
            <a:spLocks noGrp="1"/>
          </p:cNvSpPr>
          <p:nvPr>
            <p:ph type="sldNum" sz="quarter" idx="5"/>
          </p:nvPr>
        </p:nvSpPr>
        <p:spPr>
          <a:noFill/>
        </p:spPr>
        <p:txBody>
          <a:bodyPr/>
          <a:lstStyle/>
          <a:p>
            <a:fld id="{22BDDA8E-BB76-40E6-AFAA-E6E5FCA1D9C3}" type="slidenum">
              <a:rPr lang="es-ES" smtClean="0">
                <a:latin typeface="Times New Roman" pitchFamily="18" charset="0"/>
              </a:rPr>
              <a:pPr/>
              <a:t>52</a:t>
            </a:fld>
            <a:endParaRPr lang="es-ES"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p:cNvSpPr>
            <a:spLocks noGrp="1" noRot="1" noChangeAspect="1" noTextEdit="1"/>
          </p:cNvSpPr>
          <p:nvPr>
            <p:ph type="sldImg"/>
          </p:nvPr>
        </p:nvSpPr>
        <p:spPr>
          <a:ln/>
        </p:spPr>
      </p:sp>
      <p:sp>
        <p:nvSpPr>
          <p:cNvPr id="126979"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26980" name="3 Marcador de número de diapositiva"/>
          <p:cNvSpPr>
            <a:spLocks noGrp="1"/>
          </p:cNvSpPr>
          <p:nvPr>
            <p:ph type="sldNum" sz="quarter" idx="5"/>
          </p:nvPr>
        </p:nvSpPr>
        <p:spPr>
          <a:noFill/>
        </p:spPr>
        <p:txBody>
          <a:bodyPr/>
          <a:lstStyle/>
          <a:p>
            <a:fld id="{A179660C-D9D4-4D91-901A-0DA9F302B879}" type="slidenum">
              <a:rPr lang="es-ES" smtClean="0">
                <a:latin typeface="Times New Roman" pitchFamily="18" charset="0"/>
              </a:rPr>
              <a:pPr/>
              <a:t>53</a:t>
            </a:fld>
            <a:endParaRPr lang="es-ES"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p:cNvSpPr>
            <a:spLocks noGrp="1" noRot="1" noChangeAspect="1" noTextEdit="1"/>
          </p:cNvSpPr>
          <p:nvPr>
            <p:ph type="sldImg"/>
          </p:nvPr>
        </p:nvSpPr>
        <p:spPr>
          <a:ln/>
        </p:spPr>
      </p:sp>
      <p:sp>
        <p:nvSpPr>
          <p:cNvPr id="128003"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28004" name="3 Marcador de número de diapositiva"/>
          <p:cNvSpPr>
            <a:spLocks noGrp="1"/>
          </p:cNvSpPr>
          <p:nvPr>
            <p:ph type="sldNum" sz="quarter" idx="5"/>
          </p:nvPr>
        </p:nvSpPr>
        <p:spPr>
          <a:noFill/>
        </p:spPr>
        <p:txBody>
          <a:bodyPr/>
          <a:lstStyle/>
          <a:p>
            <a:fld id="{78C787C6-E934-4202-89A5-53072DAD97E5}" type="slidenum">
              <a:rPr lang="es-ES" smtClean="0">
                <a:latin typeface="Times New Roman" pitchFamily="18" charset="0"/>
              </a:rPr>
              <a:pPr/>
              <a:t>54</a:t>
            </a:fld>
            <a:endParaRPr lang="es-ES"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a:ln/>
        </p:spPr>
      </p:sp>
      <p:sp>
        <p:nvSpPr>
          <p:cNvPr id="129027"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29028" name="3 Marcador de número de diapositiva"/>
          <p:cNvSpPr>
            <a:spLocks noGrp="1"/>
          </p:cNvSpPr>
          <p:nvPr>
            <p:ph type="sldNum" sz="quarter" idx="5"/>
          </p:nvPr>
        </p:nvSpPr>
        <p:spPr>
          <a:noFill/>
        </p:spPr>
        <p:txBody>
          <a:bodyPr/>
          <a:lstStyle/>
          <a:p>
            <a:fld id="{D85E2867-367A-4707-B829-BFDB41278E94}" type="slidenum">
              <a:rPr lang="es-ES" smtClean="0">
                <a:latin typeface="Times New Roman" pitchFamily="18" charset="0"/>
              </a:rPr>
              <a:pPr/>
              <a:t>55</a:t>
            </a:fld>
            <a:endParaRPr lang="es-ES"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s-E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a:ln/>
        </p:spPr>
      </p:sp>
      <p:sp>
        <p:nvSpPr>
          <p:cNvPr id="13005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30052" name="3 Marcador de número de diapositiva"/>
          <p:cNvSpPr>
            <a:spLocks noGrp="1"/>
          </p:cNvSpPr>
          <p:nvPr>
            <p:ph type="sldNum" sz="quarter" idx="5"/>
          </p:nvPr>
        </p:nvSpPr>
        <p:spPr>
          <a:noFill/>
        </p:spPr>
        <p:txBody>
          <a:bodyPr/>
          <a:lstStyle/>
          <a:p>
            <a:fld id="{B6C915E1-B642-45C8-B6E4-E8FD6AECEBCA}" type="slidenum">
              <a:rPr lang="es-ES" smtClean="0">
                <a:latin typeface="Times New Roman" pitchFamily="18" charset="0"/>
              </a:rPr>
              <a:pPr/>
              <a:t>57</a:t>
            </a:fld>
            <a:endParaRPr lang="es-ES"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a:ln/>
        </p:spPr>
      </p:sp>
      <p:sp>
        <p:nvSpPr>
          <p:cNvPr id="9318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93188" name="3 Marcador de número de diapositiva"/>
          <p:cNvSpPr>
            <a:spLocks noGrp="1"/>
          </p:cNvSpPr>
          <p:nvPr>
            <p:ph type="sldNum" sz="quarter" idx="5"/>
          </p:nvPr>
        </p:nvSpPr>
        <p:spPr>
          <a:noFill/>
        </p:spPr>
        <p:txBody>
          <a:bodyPr/>
          <a:lstStyle/>
          <a:p>
            <a:fld id="{DBF22539-682E-461D-92B8-EE06C517BF2C}" type="slidenum">
              <a:rPr lang="es-ES" smtClean="0">
                <a:latin typeface="Times New Roman" pitchFamily="18" charset="0"/>
              </a:rPr>
              <a:pPr/>
              <a:t>58</a:t>
            </a:fld>
            <a:endParaRPr lang="es-ES"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a:ln/>
        </p:spPr>
      </p:sp>
      <p:sp>
        <p:nvSpPr>
          <p:cNvPr id="132099"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132100" name="3 Marcador de número de diapositiva"/>
          <p:cNvSpPr>
            <a:spLocks noGrp="1"/>
          </p:cNvSpPr>
          <p:nvPr>
            <p:ph type="sldNum" sz="quarter" idx="5"/>
          </p:nvPr>
        </p:nvSpPr>
        <p:spPr>
          <a:noFill/>
        </p:spPr>
        <p:txBody>
          <a:bodyPr/>
          <a:lstStyle/>
          <a:p>
            <a:fld id="{6B1B17B5-C80E-4579-9311-5BDA3ACBBE26}" type="slidenum">
              <a:rPr lang="es-ES" smtClean="0">
                <a:latin typeface="Times New Roman" pitchFamily="18" charset="0"/>
              </a:rPr>
              <a:pPr/>
              <a:t>59</a:t>
            </a:fld>
            <a:endParaRPr lang="es-E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a:ln/>
        </p:spPr>
      </p:sp>
      <p:sp>
        <p:nvSpPr>
          <p:cNvPr id="9625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96260" name="3 Marcador de número de diapositiva"/>
          <p:cNvSpPr>
            <a:spLocks noGrp="1"/>
          </p:cNvSpPr>
          <p:nvPr>
            <p:ph type="sldNum" sz="quarter" idx="5"/>
          </p:nvPr>
        </p:nvSpPr>
        <p:spPr>
          <a:noFill/>
        </p:spPr>
        <p:txBody>
          <a:bodyPr/>
          <a:lstStyle/>
          <a:p>
            <a:fld id="{3A2838E8-FCAC-488B-9DCB-C6099B7A93DB}" type="slidenum">
              <a:rPr lang="es-ES" smtClean="0">
                <a:latin typeface="Times New Roman" pitchFamily="18" charset="0"/>
              </a:rPr>
              <a:pPr/>
              <a:t>6</a:t>
            </a:fld>
            <a:endParaRPr lang="es-E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a:ln/>
        </p:spPr>
      </p:sp>
      <p:sp>
        <p:nvSpPr>
          <p:cNvPr id="9728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97284" name="3 Marcador de número de diapositiva"/>
          <p:cNvSpPr>
            <a:spLocks noGrp="1"/>
          </p:cNvSpPr>
          <p:nvPr>
            <p:ph type="sldNum" sz="quarter" idx="5"/>
          </p:nvPr>
        </p:nvSpPr>
        <p:spPr>
          <a:noFill/>
        </p:spPr>
        <p:txBody>
          <a:bodyPr/>
          <a:lstStyle/>
          <a:p>
            <a:fld id="{C0AFD175-CB13-4C3B-9488-789C899CE84B}" type="slidenum">
              <a:rPr lang="es-ES" smtClean="0">
                <a:latin typeface="Times New Roman" pitchFamily="18" charset="0"/>
              </a:rPr>
              <a:pPr/>
              <a:t>7</a:t>
            </a:fld>
            <a:endParaRPr lang="es-E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a:ln/>
        </p:spPr>
      </p:sp>
      <p:sp>
        <p:nvSpPr>
          <p:cNvPr id="98307"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98308" name="3 Marcador de número de diapositiva"/>
          <p:cNvSpPr>
            <a:spLocks noGrp="1"/>
          </p:cNvSpPr>
          <p:nvPr>
            <p:ph type="sldNum" sz="quarter" idx="5"/>
          </p:nvPr>
        </p:nvSpPr>
        <p:spPr>
          <a:noFill/>
        </p:spPr>
        <p:txBody>
          <a:bodyPr/>
          <a:lstStyle/>
          <a:p>
            <a:fld id="{9EEAE974-6D3A-4C67-B57A-8B9C60F8F33E}" type="slidenum">
              <a:rPr lang="es-ES" smtClean="0">
                <a:latin typeface="Times New Roman" pitchFamily="18" charset="0"/>
              </a:rPr>
              <a:pPr/>
              <a:t>8</a:t>
            </a:fld>
            <a:endParaRPr lang="es-E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a:ln/>
        </p:spPr>
      </p:sp>
      <p:sp>
        <p:nvSpPr>
          <p:cNvPr id="9933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99332" name="3 Marcador de número de diapositiva"/>
          <p:cNvSpPr>
            <a:spLocks noGrp="1"/>
          </p:cNvSpPr>
          <p:nvPr>
            <p:ph type="sldNum" sz="quarter" idx="5"/>
          </p:nvPr>
        </p:nvSpPr>
        <p:spPr>
          <a:noFill/>
        </p:spPr>
        <p:txBody>
          <a:bodyPr/>
          <a:lstStyle/>
          <a:p>
            <a:fld id="{34A6F7D9-7B43-4563-B0BC-B1E11EC1C0F4}" type="slidenum">
              <a:rPr lang="es-ES" smtClean="0">
                <a:latin typeface="Times New Roman" pitchFamily="18" charset="0"/>
              </a:rPr>
              <a:pPr/>
              <a:t>9</a:t>
            </a:fld>
            <a:endParaRPr lang="es-E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t>S3 Géneros discursivos</a:t>
            </a:r>
          </a:p>
        </p:txBody>
      </p:sp>
      <p:sp>
        <p:nvSpPr>
          <p:cNvPr id="6" name="Rectangle 6"/>
          <p:cNvSpPr>
            <a:spLocks noGrp="1" noChangeArrowheads="1"/>
          </p:cNvSpPr>
          <p:nvPr>
            <p:ph type="sldNum" sz="quarter" idx="12"/>
          </p:nvPr>
        </p:nvSpPr>
        <p:spPr>
          <a:ln/>
        </p:spPr>
        <p:txBody>
          <a:bodyPr/>
          <a:lstStyle>
            <a:lvl1pPr>
              <a:defRPr/>
            </a:lvl1pPr>
          </a:lstStyle>
          <a:p>
            <a:pPr>
              <a:defRPr/>
            </a:pPr>
            <a:fld id="{3B3A807D-A828-41BF-915E-459C4D5CC983}"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lgn="ctr">
              <a:defRPr/>
            </a:lvl1pPr>
          </a:lstStyle>
          <a:p>
            <a:pPr>
              <a:defRPr/>
            </a:pPr>
            <a:r>
              <a:rPr lang="es-ES"/>
              <a:t>S3 Géneros discursivos</a:t>
            </a:r>
          </a:p>
        </p:txBody>
      </p:sp>
      <p:sp>
        <p:nvSpPr>
          <p:cNvPr id="6" name="Rectangle 6"/>
          <p:cNvSpPr>
            <a:spLocks noGrp="1" noChangeArrowheads="1"/>
          </p:cNvSpPr>
          <p:nvPr>
            <p:ph type="sldNum" sz="quarter" idx="12"/>
          </p:nvPr>
        </p:nvSpPr>
        <p:spPr/>
        <p:txBody>
          <a:bodyPr/>
          <a:lstStyle>
            <a:lvl1pPr>
              <a:defRPr/>
            </a:lvl1pPr>
          </a:lstStyle>
          <a:p>
            <a:pPr>
              <a:defRPr/>
            </a:pPr>
            <a:fld id="{1F650D24-500B-46FA-A10F-06B5F94A4DF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0"/>
            <a:ext cx="2286000" cy="6553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0" y="0"/>
            <a:ext cx="6705600" cy="6553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lgn="ctr">
              <a:defRPr/>
            </a:lvl1pPr>
          </a:lstStyle>
          <a:p>
            <a:pPr>
              <a:defRPr/>
            </a:pPr>
            <a:r>
              <a:rPr lang="es-ES"/>
              <a:t>S3 Géneros discursivos</a:t>
            </a:r>
          </a:p>
        </p:txBody>
      </p:sp>
      <p:sp>
        <p:nvSpPr>
          <p:cNvPr id="6" name="Rectangle 6"/>
          <p:cNvSpPr>
            <a:spLocks noGrp="1" noChangeArrowheads="1"/>
          </p:cNvSpPr>
          <p:nvPr>
            <p:ph type="sldNum" sz="quarter" idx="12"/>
          </p:nvPr>
        </p:nvSpPr>
        <p:spPr/>
        <p:txBody>
          <a:bodyPr/>
          <a:lstStyle>
            <a:lvl1pPr>
              <a:defRPr/>
            </a:lvl1pPr>
          </a:lstStyle>
          <a:p>
            <a:pPr>
              <a:defRPr/>
            </a:pPr>
            <a:fld id="{A8A43D81-522D-4293-BE40-C60DB5403355}"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096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0" y="609600"/>
            <a:ext cx="4495800" cy="2895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609600"/>
            <a:ext cx="4495800" cy="2895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0" y="3657600"/>
            <a:ext cx="9144000" cy="2895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pPr>
              <a:defRPr/>
            </a:pPr>
            <a:endParaRPr lang="es-ES"/>
          </a:p>
        </p:txBody>
      </p:sp>
      <p:sp>
        <p:nvSpPr>
          <p:cNvPr id="7" name="Rectangle 5"/>
          <p:cNvSpPr>
            <a:spLocks noGrp="1" noChangeArrowheads="1"/>
          </p:cNvSpPr>
          <p:nvPr>
            <p:ph type="ftr" sz="quarter" idx="11"/>
          </p:nvPr>
        </p:nvSpPr>
        <p:spPr/>
        <p:txBody>
          <a:bodyPr/>
          <a:lstStyle>
            <a:lvl1pPr algn="ctr">
              <a:defRPr/>
            </a:lvl1pPr>
          </a:lstStyle>
          <a:p>
            <a:pPr>
              <a:defRPr/>
            </a:pPr>
            <a:r>
              <a:rPr lang="es-ES"/>
              <a:t>S3 Géneros discursivos</a:t>
            </a:r>
          </a:p>
        </p:txBody>
      </p:sp>
      <p:sp>
        <p:nvSpPr>
          <p:cNvPr id="8" name="Rectangle 6"/>
          <p:cNvSpPr>
            <a:spLocks noGrp="1" noChangeArrowheads="1"/>
          </p:cNvSpPr>
          <p:nvPr>
            <p:ph type="sldNum" sz="quarter" idx="12"/>
          </p:nvPr>
        </p:nvSpPr>
        <p:spPr/>
        <p:txBody>
          <a:bodyPr/>
          <a:lstStyle>
            <a:lvl1pPr>
              <a:defRPr/>
            </a:lvl1pPr>
          </a:lstStyle>
          <a:p>
            <a:pPr>
              <a:defRPr/>
            </a:pPr>
            <a:fld id="{77A4ED0D-510F-4DDD-A5A2-234130E4F18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lgn="ctr">
              <a:defRPr/>
            </a:lvl1pPr>
          </a:lstStyle>
          <a:p>
            <a:pPr>
              <a:defRPr/>
            </a:pPr>
            <a:r>
              <a:rPr lang="es-ES"/>
              <a:t>S3 Géneros discursivos</a:t>
            </a:r>
          </a:p>
        </p:txBody>
      </p:sp>
      <p:sp>
        <p:nvSpPr>
          <p:cNvPr id="6" name="Rectangle 6"/>
          <p:cNvSpPr>
            <a:spLocks noGrp="1" noChangeArrowheads="1"/>
          </p:cNvSpPr>
          <p:nvPr>
            <p:ph type="sldNum" sz="quarter" idx="12"/>
          </p:nvPr>
        </p:nvSpPr>
        <p:spPr/>
        <p:txBody>
          <a:bodyPr/>
          <a:lstStyle>
            <a:lvl1pPr>
              <a:defRPr/>
            </a:lvl1pPr>
          </a:lstStyle>
          <a:p>
            <a:pPr>
              <a:defRPr/>
            </a:pPr>
            <a:fld id="{5543247D-B52B-44D3-B36C-9F7AF91B01ED}"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lgn="ctr">
              <a:defRPr/>
            </a:lvl1pPr>
          </a:lstStyle>
          <a:p>
            <a:pPr>
              <a:defRPr/>
            </a:pPr>
            <a:r>
              <a:rPr lang="es-ES"/>
              <a:t>S3 Géneros discursivos</a:t>
            </a:r>
          </a:p>
        </p:txBody>
      </p:sp>
      <p:sp>
        <p:nvSpPr>
          <p:cNvPr id="6" name="Rectangle 6"/>
          <p:cNvSpPr>
            <a:spLocks noGrp="1" noChangeArrowheads="1"/>
          </p:cNvSpPr>
          <p:nvPr>
            <p:ph type="sldNum" sz="quarter" idx="12"/>
          </p:nvPr>
        </p:nvSpPr>
        <p:spPr/>
        <p:txBody>
          <a:bodyPr/>
          <a:lstStyle>
            <a:lvl1pPr>
              <a:defRPr/>
            </a:lvl1pPr>
          </a:lstStyle>
          <a:p>
            <a:pPr>
              <a:defRPr/>
            </a:pPr>
            <a:fld id="{98073445-D8D5-4F4C-B986-09FF89B0647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lgn="ctr">
              <a:defRPr/>
            </a:lvl1pPr>
          </a:lstStyle>
          <a:p>
            <a:pPr>
              <a:defRPr/>
            </a:pPr>
            <a:r>
              <a:rPr lang="es-ES"/>
              <a:t>S3 Géneros discursivos</a:t>
            </a:r>
          </a:p>
        </p:txBody>
      </p:sp>
      <p:sp>
        <p:nvSpPr>
          <p:cNvPr id="7" name="Rectangle 6"/>
          <p:cNvSpPr>
            <a:spLocks noGrp="1" noChangeArrowheads="1"/>
          </p:cNvSpPr>
          <p:nvPr>
            <p:ph type="sldNum" sz="quarter" idx="12"/>
          </p:nvPr>
        </p:nvSpPr>
        <p:spPr/>
        <p:txBody>
          <a:bodyPr/>
          <a:lstStyle>
            <a:lvl1pPr>
              <a:defRPr/>
            </a:lvl1pPr>
          </a:lstStyle>
          <a:p>
            <a:pPr>
              <a:defRPr/>
            </a:pPr>
            <a:fld id="{1CB15861-B836-4EEE-970E-DAF5443EBBE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lgn="ctr">
              <a:defRPr/>
            </a:lvl1pPr>
          </a:lstStyle>
          <a:p>
            <a:pPr>
              <a:defRPr/>
            </a:pPr>
            <a:r>
              <a:rPr lang="es-ES"/>
              <a:t>S3 Géneros discursivos</a:t>
            </a:r>
          </a:p>
        </p:txBody>
      </p:sp>
      <p:sp>
        <p:nvSpPr>
          <p:cNvPr id="9" name="Rectangle 6"/>
          <p:cNvSpPr>
            <a:spLocks noGrp="1" noChangeArrowheads="1"/>
          </p:cNvSpPr>
          <p:nvPr>
            <p:ph type="sldNum" sz="quarter" idx="12"/>
          </p:nvPr>
        </p:nvSpPr>
        <p:spPr/>
        <p:txBody>
          <a:bodyPr/>
          <a:lstStyle>
            <a:lvl1pPr>
              <a:defRPr/>
            </a:lvl1pPr>
          </a:lstStyle>
          <a:p>
            <a:pPr>
              <a:defRPr/>
            </a:pPr>
            <a:fld id="{805CB6B2-E1EA-4973-A87A-61E3C94B0C4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lgn="ctr">
              <a:defRPr/>
            </a:lvl1pPr>
          </a:lstStyle>
          <a:p>
            <a:pPr>
              <a:defRPr/>
            </a:pPr>
            <a:r>
              <a:rPr lang="es-ES"/>
              <a:t>S3 Géneros discursivos</a:t>
            </a:r>
          </a:p>
        </p:txBody>
      </p:sp>
      <p:sp>
        <p:nvSpPr>
          <p:cNvPr id="5" name="Rectangle 6"/>
          <p:cNvSpPr>
            <a:spLocks noGrp="1" noChangeArrowheads="1"/>
          </p:cNvSpPr>
          <p:nvPr>
            <p:ph type="sldNum" sz="quarter" idx="12"/>
          </p:nvPr>
        </p:nvSpPr>
        <p:spPr/>
        <p:txBody>
          <a:bodyPr/>
          <a:lstStyle>
            <a:lvl1pPr>
              <a:defRPr/>
            </a:lvl1pPr>
          </a:lstStyle>
          <a:p>
            <a:pPr>
              <a:defRPr/>
            </a:pPr>
            <a:fld id="{60E1BCB7-4572-412E-AAE8-5F0B27EFC75A}"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lgn="ctr">
              <a:defRPr/>
            </a:lvl1pPr>
          </a:lstStyle>
          <a:p>
            <a:pPr>
              <a:defRPr/>
            </a:pPr>
            <a:r>
              <a:rPr lang="es-ES"/>
              <a:t>S3 Géneros discursivos</a:t>
            </a:r>
          </a:p>
        </p:txBody>
      </p:sp>
      <p:sp>
        <p:nvSpPr>
          <p:cNvPr id="4" name="Rectangle 6"/>
          <p:cNvSpPr>
            <a:spLocks noGrp="1" noChangeArrowheads="1"/>
          </p:cNvSpPr>
          <p:nvPr>
            <p:ph type="sldNum" sz="quarter" idx="12"/>
          </p:nvPr>
        </p:nvSpPr>
        <p:spPr/>
        <p:txBody>
          <a:bodyPr/>
          <a:lstStyle>
            <a:lvl1pPr>
              <a:defRPr/>
            </a:lvl1pPr>
          </a:lstStyle>
          <a:p>
            <a:pPr>
              <a:defRPr/>
            </a:pPr>
            <a:fld id="{664460F3-3B26-45B5-BFB9-53CE0E8677E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lgn="ctr">
              <a:defRPr/>
            </a:lvl1pPr>
          </a:lstStyle>
          <a:p>
            <a:pPr>
              <a:defRPr/>
            </a:pPr>
            <a:r>
              <a:rPr lang="es-ES"/>
              <a:t>S3 Géneros discursivos</a:t>
            </a:r>
          </a:p>
        </p:txBody>
      </p:sp>
      <p:sp>
        <p:nvSpPr>
          <p:cNvPr id="7" name="Rectangle 6"/>
          <p:cNvSpPr>
            <a:spLocks noGrp="1" noChangeArrowheads="1"/>
          </p:cNvSpPr>
          <p:nvPr>
            <p:ph type="sldNum" sz="quarter" idx="12"/>
          </p:nvPr>
        </p:nvSpPr>
        <p:spPr/>
        <p:txBody>
          <a:bodyPr/>
          <a:lstStyle>
            <a:lvl1pPr>
              <a:defRPr/>
            </a:lvl1pPr>
          </a:lstStyle>
          <a:p>
            <a:pPr>
              <a:defRPr/>
            </a:pPr>
            <a:fld id="{E5AB40F7-2142-45F2-B504-2067AE874C53}"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lgn="ctr">
              <a:defRPr/>
            </a:lvl1pPr>
          </a:lstStyle>
          <a:p>
            <a:pPr>
              <a:defRPr/>
            </a:pPr>
            <a:r>
              <a:rPr lang="es-ES"/>
              <a:t>S3 Géneros discursivos</a:t>
            </a:r>
          </a:p>
        </p:txBody>
      </p:sp>
      <p:sp>
        <p:nvSpPr>
          <p:cNvPr id="7" name="Rectangle 6"/>
          <p:cNvSpPr>
            <a:spLocks noGrp="1" noChangeArrowheads="1"/>
          </p:cNvSpPr>
          <p:nvPr>
            <p:ph type="sldNum" sz="quarter" idx="12"/>
          </p:nvPr>
        </p:nvSpPr>
        <p:spPr/>
        <p:txBody>
          <a:bodyPr/>
          <a:lstStyle>
            <a:lvl1pPr>
              <a:defRPr/>
            </a:lvl1pPr>
          </a:lstStyle>
          <a:p>
            <a:pPr>
              <a:defRPr/>
            </a:pPr>
            <a:fld id="{168B846E-2656-4CD0-9933-CBE99A20ADCA}"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0" y="609600"/>
            <a:ext cx="9144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11863" y="6553200"/>
            <a:ext cx="23860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A50021"/>
                </a:solidFill>
                <a:latin typeface="Arial Narrow"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23850" y="6553200"/>
            <a:ext cx="55435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b="1">
                <a:solidFill>
                  <a:srgbClr val="A50021"/>
                </a:solidFill>
                <a:latin typeface="Arial Narrow" pitchFamily="34" charset="0"/>
              </a:defRPr>
            </a:lvl1pPr>
          </a:lstStyle>
          <a:p>
            <a:pPr>
              <a:defRPr/>
            </a:pPr>
            <a:r>
              <a:rPr lang="es-ES"/>
              <a:t>S3 Géneros discursivos</a:t>
            </a:r>
          </a:p>
        </p:txBody>
      </p:sp>
      <p:sp>
        <p:nvSpPr>
          <p:cNvPr id="1030" name="Rectangle 6"/>
          <p:cNvSpPr>
            <a:spLocks noGrp="1" noChangeArrowheads="1"/>
          </p:cNvSpPr>
          <p:nvPr>
            <p:ph type="sldNum" sz="quarter" idx="4"/>
          </p:nvPr>
        </p:nvSpPr>
        <p:spPr bwMode="auto">
          <a:xfrm>
            <a:off x="8459788" y="6477000"/>
            <a:ext cx="684212"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b="1">
                <a:solidFill>
                  <a:srgbClr val="A50021"/>
                </a:solidFill>
                <a:latin typeface="+mn-lt"/>
              </a:defRPr>
            </a:lvl1pPr>
          </a:lstStyle>
          <a:p>
            <a:pPr>
              <a:defRPr/>
            </a:pPr>
            <a:fld id="{23FD25A4-8CD4-48B3-8904-F02DC2BBAAEB}" type="slidenum">
              <a:rPr lang="es-ES"/>
              <a:pPr>
                <a:defRPr/>
              </a:pPr>
              <a:t>‹Nº›</a:t>
            </a:fld>
            <a:endParaRPr lang="es-ES"/>
          </a:p>
        </p:txBody>
      </p:sp>
      <p:pic>
        <p:nvPicPr>
          <p:cNvPr id="1031" name="Picture 8"/>
          <p:cNvPicPr>
            <a:picLocks noChangeAspect="1" noChangeArrowheads="1"/>
          </p:cNvPicPr>
          <p:nvPr/>
        </p:nvPicPr>
        <p:blipFill>
          <a:blip r:embed="rId14" cstate="print"/>
          <a:srcRect/>
          <a:stretch>
            <a:fillRect/>
          </a:stretch>
        </p:blipFill>
        <p:spPr bwMode="auto">
          <a:xfrm>
            <a:off x="0" y="6553200"/>
            <a:ext cx="304800"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dissolve">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dissolve">
                                      <p:cBhvr>
                                        <p:cTn id="12" dur="500"/>
                                        <p:tgtEl>
                                          <p:spTgt spid="1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dissolve">
                                      <p:cBhvr>
                                        <p:cTn id="17" dur="500"/>
                                        <p:tgtEl>
                                          <p:spTgt spid="1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dissolve">
                                      <p:cBhvr>
                                        <p:cTn id="22" dur="500"/>
                                        <p:tgtEl>
                                          <p:spTgt spid="10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dissolve">
                                      <p:cBhvr>
                                        <p:cTn id="27"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5" autoUpdateAnimBg="0">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hf hdr="0" dt="0"/>
  <p:txStyles>
    <p:titleStyle>
      <a:lvl1pPr algn="ctr" rtl="0" eaLnBrk="0" fontAlgn="base" hangingPunct="0">
        <a:lnSpc>
          <a:spcPct val="80000"/>
        </a:lnSpc>
        <a:spcBef>
          <a:spcPct val="0"/>
        </a:spcBef>
        <a:spcAft>
          <a:spcPct val="0"/>
        </a:spcAft>
        <a:defRPr sz="4400">
          <a:solidFill>
            <a:srgbClr val="A50021"/>
          </a:solidFill>
          <a:latin typeface="+mj-lt"/>
          <a:ea typeface="+mj-ea"/>
          <a:cs typeface="+mj-cs"/>
        </a:defRPr>
      </a:lvl1pPr>
      <a:lvl2pPr algn="ctr" rtl="0" eaLnBrk="0" fontAlgn="base" hangingPunct="0">
        <a:lnSpc>
          <a:spcPct val="80000"/>
        </a:lnSpc>
        <a:spcBef>
          <a:spcPct val="0"/>
        </a:spcBef>
        <a:spcAft>
          <a:spcPct val="0"/>
        </a:spcAft>
        <a:defRPr sz="4400">
          <a:solidFill>
            <a:srgbClr val="A50021"/>
          </a:solidFill>
          <a:latin typeface="Arial Narrow" pitchFamily="34" charset="0"/>
        </a:defRPr>
      </a:lvl2pPr>
      <a:lvl3pPr algn="ctr" rtl="0" eaLnBrk="0" fontAlgn="base" hangingPunct="0">
        <a:lnSpc>
          <a:spcPct val="80000"/>
        </a:lnSpc>
        <a:spcBef>
          <a:spcPct val="0"/>
        </a:spcBef>
        <a:spcAft>
          <a:spcPct val="0"/>
        </a:spcAft>
        <a:defRPr sz="4400">
          <a:solidFill>
            <a:srgbClr val="A50021"/>
          </a:solidFill>
          <a:latin typeface="Arial Narrow" pitchFamily="34" charset="0"/>
        </a:defRPr>
      </a:lvl3pPr>
      <a:lvl4pPr algn="ctr" rtl="0" eaLnBrk="0" fontAlgn="base" hangingPunct="0">
        <a:lnSpc>
          <a:spcPct val="80000"/>
        </a:lnSpc>
        <a:spcBef>
          <a:spcPct val="0"/>
        </a:spcBef>
        <a:spcAft>
          <a:spcPct val="0"/>
        </a:spcAft>
        <a:defRPr sz="4400">
          <a:solidFill>
            <a:srgbClr val="A50021"/>
          </a:solidFill>
          <a:latin typeface="Arial Narrow" pitchFamily="34" charset="0"/>
        </a:defRPr>
      </a:lvl4pPr>
      <a:lvl5pPr algn="ctr" rtl="0" eaLnBrk="0" fontAlgn="base" hangingPunct="0">
        <a:lnSpc>
          <a:spcPct val="80000"/>
        </a:lnSpc>
        <a:spcBef>
          <a:spcPct val="0"/>
        </a:spcBef>
        <a:spcAft>
          <a:spcPct val="0"/>
        </a:spcAft>
        <a:defRPr sz="4400">
          <a:solidFill>
            <a:srgbClr val="A50021"/>
          </a:solidFill>
          <a:latin typeface="Arial Narrow" pitchFamily="34" charset="0"/>
        </a:defRPr>
      </a:lvl5pPr>
      <a:lvl6pPr marL="457200" algn="ctr" rtl="0" fontAlgn="base">
        <a:lnSpc>
          <a:spcPct val="80000"/>
        </a:lnSpc>
        <a:spcBef>
          <a:spcPct val="0"/>
        </a:spcBef>
        <a:spcAft>
          <a:spcPct val="0"/>
        </a:spcAft>
        <a:defRPr sz="4400">
          <a:solidFill>
            <a:srgbClr val="A50021"/>
          </a:solidFill>
          <a:latin typeface="Arial Narrow" pitchFamily="34" charset="0"/>
        </a:defRPr>
      </a:lvl6pPr>
      <a:lvl7pPr marL="914400" algn="ctr" rtl="0" fontAlgn="base">
        <a:lnSpc>
          <a:spcPct val="80000"/>
        </a:lnSpc>
        <a:spcBef>
          <a:spcPct val="0"/>
        </a:spcBef>
        <a:spcAft>
          <a:spcPct val="0"/>
        </a:spcAft>
        <a:defRPr sz="4400">
          <a:solidFill>
            <a:srgbClr val="A50021"/>
          </a:solidFill>
          <a:latin typeface="Arial Narrow" pitchFamily="34" charset="0"/>
        </a:defRPr>
      </a:lvl7pPr>
      <a:lvl8pPr marL="1371600" algn="ctr" rtl="0" fontAlgn="base">
        <a:lnSpc>
          <a:spcPct val="80000"/>
        </a:lnSpc>
        <a:spcBef>
          <a:spcPct val="0"/>
        </a:spcBef>
        <a:spcAft>
          <a:spcPct val="0"/>
        </a:spcAft>
        <a:defRPr sz="4400">
          <a:solidFill>
            <a:srgbClr val="A50021"/>
          </a:solidFill>
          <a:latin typeface="Arial Narrow" pitchFamily="34" charset="0"/>
        </a:defRPr>
      </a:lvl8pPr>
      <a:lvl9pPr marL="1828800" algn="ctr" rtl="0" fontAlgn="base">
        <a:lnSpc>
          <a:spcPct val="80000"/>
        </a:lnSpc>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990033"/>
          </a:solidFill>
          <a:latin typeface="+mn-lt"/>
          <a:ea typeface="+mn-ea"/>
          <a:cs typeface="+mn-cs"/>
        </a:defRPr>
      </a:lvl1pPr>
      <a:lvl2pPr marL="742950" indent="-285750" algn="l" rtl="0" eaLnBrk="0" fontAlgn="base" hangingPunct="0">
        <a:spcBef>
          <a:spcPct val="20000"/>
        </a:spcBef>
        <a:spcAft>
          <a:spcPct val="0"/>
        </a:spcAft>
        <a:buChar char="–"/>
        <a:defRPr sz="2800">
          <a:solidFill>
            <a:srgbClr val="990033"/>
          </a:solidFill>
          <a:latin typeface="+mn-lt"/>
        </a:defRPr>
      </a:lvl2pPr>
      <a:lvl3pPr marL="1143000" indent="-228600" algn="l" rtl="0" eaLnBrk="0" fontAlgn="base" hangingPunct="0">
        <a:spcBef>
          <a:spcPct val="20000"/>
        </a:spcBef>
        <a:spcAft>
          <a:spcPct val="0"/>
        </a:spcAft>
        <a:buChar char="•"/>
        <a:defRPr sz="2400">
          <a:solidFill>
            <a:srgbClr val="990033"/>
          </a:solidFill>
          <a:latin typeface="+mn-lt"/>
        </a:defRPr>
      </a:lvl3pPr>
      <a:lvl4pPr marL="1600200" indent="-228600" algn="l" rtl="0" eaLnBrk="0" fontAlgn="base" hangingPunct="0">
        <a:spcBef>
          <a:spcPct val="20000"/>
        </a:spcBef>
        <a:spcAft>
          <a:spcPct val="0"/>
        </a:spcAft>
        <a:buChar char="–"/>
        <a:defRPr sz="2000">
          <a:solidFill>
            <a:srgbClr val="990033"/>
          </a:solidFill>
          <a:latin typeface="+mn-lt"/>
        </a:defRPr>
      </a:lvl4pPr>
      <a:lvl5pPr marL="2057400" indent="-228600" algn="l" rtl="0" eaLnBrk="0" fontAlgn="base" hangingPunct="0">
        <a:spcBef>
          <a:spcPct val="20000"/>
        </a:spcBef>
        <a:spcAft>
          <a:spcPct val="0"/>
        </a:spcAft>
        <a:buChar char="»"/>
        <a:defRPr sz="2000">
          <a:solidFill>
            <a:srgbClr val="990033"/>
          </a:solidFill>
          <a:latin typeface="+mn-lt"/>
        </a:defRPr>
      </a:lvl5pPr>
      <a:lvl6pPr marL="2514600" indent="-228600" algn="l" rtl="0" fontAlgn="base">
        <a:spcBef>
          <a:spcPct val="20000"/>
        </a:spcBef>
        <a:spcAft>
          <a:spcPct val="0"/>
        </a:spcAft>
        <a:buChar char="»"/>
        <a:defRPr sz="2000">
          <a:solidFill>
            <a:srgbClr val="990033"/>
          </a:solidFill>
          <a:latin typeface="+mn-lt"/>
        </a:defRPr>
      </a:lvl6pPr>
      <a:lvl7pPr marL="2971800" indent="-228600" algn="l" rtl="0" fontAlgn="base">
        <a:spcBef>
          <a:spcPct val="20000"/>
        </a:spcBef>
        <a:spcAft>
          <a:spcPct val="0"/>
        </a:spcAft>
        <a:buChar char="»"/>
        <a:defRPr sz="2000">
          <a:solidFill>
            <a:srgbClr val="990033"/>
          </a:solidFill>
          <a:latin typeface="+mn-lt"/>
        </a:defRPr>
      </a:lvl7pPr>
      <a:lvl8pPr marL="3429000" indent="-228600" algn="l" rtl="0" fontAlgn="base">
        <a:spcBef>
          <a:spcPct val="20000"/>
        </a:spcBef>
        <a:spcAft>
          <a:spcPct val="0"/>
        </a:spcAft>
        <a:buChar char="»"/>
        <a:defRPr sz="2000">
          <a:solidFill>
            <a:srgbClr val="990033"/>
          </a:solidFill>
          <a:latin typeface="+mn-lt"/>
        </a:defRPr>
      </a:lvl8pPr>
      <a:lvl9pPr marL="3886200" indent="-228600" algn="l" rtl="0" fontAlgn="base">
        <a:spcBef>
          <a:spcPct val="20000"/>
        </a:spcBef>
        <a:spcAft>
          <a:spcPct val="0"/>
        </a:spcAft>
        <a:buChar char="»"/>
        <a:defRPr sz="2000">
          <a:solidFill>
            <a:srgbClr val="990033"/>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migrantdigital.blogspot.com/" TargetMode="External"/><Relationship Id="rId3" Type="http://schemas.openxmlformats.org/officeDocument/2006/relationships/image" Target="../media/image2.png"/><Relationship Id="rId7" Type="http://schemas.openxmlformats.org/officeDocument/2006/relationships/hyperlink" Target="http://lekenlin.blogspo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upf.edu/dtf/recerca/grups/grael/LC/index.html" TargetMode="External"/><Relationship Id="rId5" Type="http://schemas.openxmlformats.org/officeDocument/2006/relationships/hyperlink" Target="http://www.upf.es/pdi/dtf/daniel_cassany/" TargetMode="External"/><Relationship Id="rId4" Type="http://schemas.openxmlformats.org/officeDocument/2006/relationships/hyperlink" Target="mailto:daniel.cassany@upf.edu" TargetMode="External"/><Relationship Id="rId9" Type="http://schemas.openxmlformats.org/officeDocument/2006/relationships/hyperlink" Target="http://exploradorl2.blogspot.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prettylanguaging.blogspot.com/" TargetMode="External"/><Relationship Id="rId3" Type="http://schemas.openxmlformats.org/officeDocument/2006/relationships/hyperlink" Target="http://lianaarm.wordpress.com/" TargetMode="External"/><Relationship Id="rId7" Type="http://schemas.openxmlformats.org/officeDocument/2006/relationships/hyperlink" Target="http://evasantamaria.blogspot.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mijnblokje.blogspot.es/" TargetMode="External"/><Relationship Id="rId5" Type="http://schemas.openxmlformats.org/officeDocument/2006/relationships/hyperlink" Target="http://nahasteborrastea.blogspot.com/" TargetMode="External"/><Relationship Id="rId4" Type="http://schemas.openxmlformats.org/officeDocument/2006/relationships/hyperlink" Target="http://ceroencaligrafia.blogspot.com/" TargetMode="External"/><Relationship Id="rId9" Type="http://schemas.openxmlformats.org/officeDocument/2006/relationships/hyperlink" Target="http://loui29.blogspot.com/"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ikiole.com/" TargetMode="External"/><Relationship Id="rId3" Type="http://schemas.openxmlformats.org/officeDocument/2006/relationships/hyperlink" Target="http://www.livejournal.com/" TargetMode="External"/><Relationship Id="rId7" Type="http://schemas.openxmlformats.org/officeDocument/2006/relationships/hyperlink" Target="http://mundoforo.forointernet.es/boar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fotolog.com/" TargetMode="External"/><Relationship Id="rId5" Type="http://schemas.openxmlformats.org/officeDocument/2006/relationships/hyperlink" Target="http://wordpress.com/" TargetMode="External"/><Relationship Id="rId10" Type="http://schemas.openxmlformats.org/officeDocument/2006/relationships/hyperlink" Target="http://pbworks.com/" TargetMode="External"/><Relationship Id="rId4" Type="http://schemas.openxmlformats.org/officeDocument/2006/relationships/hyperlink" Target="http://blogger.com/" TargetMode="External"/><Relationship Id="rId9" Type="http://schemas.openxmlformats.org/officeDocument/2006/relationships/hyperlink" Target="http://www.wikispace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ebquest.org/index.php"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phpwebquest.org/newphp/webquest/soporte_tabbed_w.php?id_actividad=6402&amp;id_pagina=1"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marcoele.com/materiales/wq/index.html"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akaiproject.org/port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www.upf.edu/dtf/personal/danielcass/index.htm" TargetMode="External"/><Relationship Id="rId4" Type="http://schemas.openxmlformats.org/officeDocument/2006/relationships/hyperlink" Target="mailto:daniel.cassany@upf.edu"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slideshare.net/acastrillejo/escribir-juntos-en-la-red-el-trabajo-con-wikis-en-la-clase-de-ele"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moodle.org/stats/?lang=es_es_utf8" TargetMode="External"/><Relationship Id="rId5" Type="http://schemas.openxmlformats.org/officeDocument/2006/relationships/hyperlink" Target="http://www.moodle.org/"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5"/>
          <p:cNvSpPr>
            <a:spLocks noGrp="1" noChangeArrowheads="1"/>
          </p:cNvSpPr>
          <p:nvPr>
            <p:ph type="ftr" sz="quarter" idx="11"/>
          </p:nvPr>
        </p:nvSpPr>
        <p:spPr>
          <a:xfrm>
            <a:off x="323850" y="6572250"/>
            <a:ext cx="2890838" cy="285750"/>
          </a:xfrm>
          <a:noFill/>
        </p:spPr>
        <p:txBody>
          <a:bodyPr/>
          <a:lstStyle/>
          <a:p>
            <a:r>
              <a:rPr lang="es-ES" smtClean="0"/>
              <a:t>S3 Géneros discursivos</a:t>
            </a:r>
          </a:p>
        </p:txBody>
      </p:sp>
      <p:sp>
        <p:nvSpPr>
          <p:cNvPr id="10" name="Rectangle 6"/>
          <p:cNvSpPr>
            <a:spLocks noGrp="1" noChangeArrowheads="1"/>
          </p:cNvSpPr>
          <p:nvPr>
            <p:ph type="sldNum" sz="quarter" idx="12"/>
          </p:nvPr>
        </p:nvSpPr>
        <p:spPr/>
        <p:txBody>
          <a:bodyPr/>
          <a:lstStyle/>
          <a:p>
            <a:pPr>
              <a:defRPr/>
            </a:pPr>
            <a:fld id="{329CF187-4350-4093-BC48-AF660C229A4F}" type="slidenum">
              <a:rPr lang="es-ES"/>
              <a:pPr>
                <a:defRPr/>
              </a:pPr>
              <a:t>1</a:t>
            </a:fld>
            <a:endParaRPr lang="es-ES"/>
          </a:p>
        </p:txBody>
      </p:sp>
      <p:sp>
        <p:nvSpPr>
          <p:cNvPr id="8"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2395C7E3-F084-4D03-BA6B-75CF6400575F}" type="slidenum">
              <a:rPr lang="es-ES" sz="2000" b="1">
                <a:solidFill>
                  <a:srgbClr val="A50021"/>
                </a:solidFill>
                <a:latin typeface="+mn-lt"/>
              </a:rPr>
              <a:pPr algn="r">
                <a:defRPr/>
              </a:pPr>
              <a:t>1</a:t>
            </a:fld>
            <a:endParaRPr lang="es-ES" sz="2000" b="1">
              <a:solidFill>
                <a:srgbClr val="A50021"/>
              </a:solidFill>
              <a:latin typeface="+mn-lt"/>
            </a:endParaRPr>
          </a:p>
        </p:txBody>
      </p:sp>
      <p:pic>
        <p:nvPicPr>
          <p:cNvPr id="13317" name="Picture 5"/>
          <p:cNvPicPr>
            <a:picLocks noChangeAspect="1" noChangeArrowheads="1"/>
          </p:cNvPicPr>
          <p:nvPr/>
        </p:nvPicPr>
        <p:blipFill>
          <a:blip r:embed="rId3" cstate="print">
            <a:clrChange>
              <a:clrFrom>
                <a:srgbClr val="FEFEFE"/>
              </a:clrFrom>
              <a:clrTo>
                <a:srgbClr val="FEFEFE">
                  <a:alpha val="0"/>
                </a:srgbClr>
              </a:clrTo>
            </a:clrChange>
            <a:lum bright="64000" contrast="-70000"/>
            <a:grayscl/>
          </a:blip>
          <a:srcRect/>
          <a:stretch>
            <a:fillRect/>
          </a:stretch>
        </p:blipFill>
        <p:spPr bwMode="auto">
          <a:xfrm>
            <a:off x="0" y="-22225"/>
            <a:ext cx="9144000" cy="6619875"/>
          </a:xfrm>
          <a:prstGeom prst="rect">
            <a:avLst/>
          </a:prstGeom>
          <a:noFill/>
          <a:ln w="9525">
            <a:noFill/>
            <a:miter lim="800000"/>
            <a:headEnd/>
            <a:tailEnd/>
          </a:ln>
        </p:spPr>
      </p:pic>
      <p:sp>
        <p:nvSpPr>
          <p:cNvPr id="5127" name="Rectangle 7"/>
          <p:cNvSpPr>
            <a:spLocks noGrp="1" noChangeArrowheads="1"/>
          </p:cNvSpPr>
          <p:nvPr>
            <p:ph type="ctrTitle"/>
          </p:nvPr>
        </p:nvSpPr>
        <p:spPr>
          <a:xfrm>
            <a:off x="0" y="0"/>
            <a:ext cx="9144000" cy="2492375"/>
          </a:xfrm>
        </p:spPr>
        <p:txBody>
          <a:bodyPr/>
          <a:lstStyle/>
          <a:p>
            <a:pPr eaLnBrk="1" hangingPunct="1">
              <a:lnSpc>
                <a:spcPct val="100000"/>
              </a:lnSpc>
            </a:pPr>
            <a:r>
              <a:rPr lang="es-ES_tradnl" sz="6600" b="1" smtClean="0"/>
              <a:t>Taller 3º: </a:t>
            </a:r>
            <a:r>
              <a:rPr lang="es-ES_tradnl" sz="6600" b="1" i="1" smtClean="0"/>
              <a:t>Géneros discursivos electrónicos</a:t>
            </a:r>
            <a:endParaRPr lang="es-ES" sz="4800" b="1" i="1" smtClean="0"/>
          </a:p>
        </p:txBody>
      </p:sp>
      <p:sp>
        <p:nvSpPr>
          <p:cNvPr id="5131" name="Text Box 11"/>
          <p:cNvSpPr txBox="1">
            <a:spLocks noChangeArrowheads="1"/>
          </p:cNvSpPr>
          <p:nvPr/>
        </p:nvSpPr>
        <p:spPr bwMode="auto">
          <a:xfrm>
            <a:off x="0" y="3500438"/>
            <a:ext cx="9144000" cy="2701925"/>
          </a:xfrm>
          <a:prstGeom prst="rect">
            <a:avLst/>
          </a:prstGeom>
          <a:noFill/>
          <a:ln w="9525">
            <a:noFill/>
            <a:miter lim="800000"/>
            <a:headEnd/>
            <a:tailEnd/>
          </a:ln>
        </p:spPr>
        <p:txBody>
          <a:bodyPr>
            <a:spAutoFit/>
          </a:bodyPr>
          <a:lstStyle/>
          <a:p>
            <a:pPr>
              <a:lnSpc>
                <a:spcPct val="80000"/>
              </a:lnSpc>
              <a:spcBef>
                <a:spcPct val="20000"/>
              </a:spcBef>
            </a:pPr>
            <a:r>
              <a:rPr lang="es-ES" sz="4400" b="1">
                <a:solidFill>
                  <a:schemeClr val="folHlink"/>
                </a:solidFill>
                <a:latin typeface="Arial Narrow" pitchFamily="34" charset="0"/>
                <a:hlinkClick r:id="rId4"/>
              </a:rPr>
              <a:t>daniel.cassany@upf.edu</a:t>
            </a:r>
            <a:endParaRPr lang="es-ES" sz="4400" b="1">
              <a:solidFill>
                <a:schemeClr val="folHlink"/>
              </a:solidFill>
              <a:latin typeface="Arial Narrow" pitchFamily="34" charset="0"/>
            </a:endParaRPr>
          </a:p>
          <a:p>
            <a:pPr>
              <a:spcBef>
                <a:spcPct val="20000"/>
              </a:spcBef>
            </a:pPr>
            <a:r>
              <a:rPr lang="es-ES" b="1">
                <a:solidFill>
                  <a:srgbClr val="990033"/>
                </a:solidFill>
                <a:latin typeface="Arial Narrow" pitchFamily="34" charset="0"/>
              </a:rPr>
              <a:t>Web personal: </a:t>
            </a:r>
            <a:r>
              <a:rPr lang="es-ES" b="1">
                <a:solidFill>
                  <a:srgbClr val="990033"/>
                </a:solidFill>
                <a:latin typeface="Arial Narrow" pitchFamily="34" charset="0"/>
                <a:hlinkClick r:id="rId5"/>
              </a:rPr>
              <a:t>http://www.upf.es/pdi/dtf/daniel_cassany/</a:t>
            </a:r>
            <a:r>
              <a:rPr lang="es-ES" b="1">
                <a:solidFill>
                  <a:srgbClr val="990033"/>
                </a:solidFill>
                <a:latin typeface="Arial Narrow" pitchFamily="34" charset="0"/>
              </a:rPr>
              <a:t/>
            </a:r>
            <a:br>
              <a:rPr lang="es-ES" b="1">
                <a:solidFill>
                  <a:srgbClr val="990033"/>
                </a:solidFill>
                <a:latin typeface="Arial Narrow" pitchFamily="34" charset="0"/>
              </a:rPr>
            </a:br>
            <a:r>
              <a:rPr lang="es-ES" b="1">
                <a:solidFill>
                  <a:srgbClr val="990033"/>
                </a:solidFill>
                <a:latin typeface="Arial Narrow" pitchFamily="34" charset="0"/>
              </a:rPr>
              <a:t>Investigación: </a:t>
            </a:r>
            <a:r>
              <a:rPr lang="es-ES" b="1">
                <a:solidFill>
                  <a:srgbClr val="990033"/>
                </a:solidFill>
                <a:latin typeface="Arial Narrow" pitchFamily="34" charset="0"/>
                <a:hlinkClick r:id="rId6"/>
              </a:rPr>
              <a:t>http://www.upf.edu/dtf/recerca/grups/grael/LC/index.html</a:t>
            </a:r>
            <a:r>
              <a:rPr lang="es-ES" b="1">
                <a:solidFill>
                  <a:srgbClr val="990033"/>
                </a:solidFill>
                <a:latin typeface="Arial Narrow" pitchFamily="34" charset="0"/>
              </a:rPr>
              <a:t> </a:t>
            </a:r>
          </a:p>
          <a:p>
            <a:pPr>
              <a:spcBef>
                <a:spcPct val="20000"/>
              </a:spcBef>
            </a:pPr>
            <a:r>
              <a:rPr lang="es-ES" b="1">
                <a:solidFill>
                  <a:srgbClr val="990033"/>
                </a:solidFill>
                <a:latin typeface="Arial Narrow" pitchFamily="34" charset="0"/>
              </a:rPr>
              <a:t>Blog lectura en línea: </a:t>
            </a:r>
            <a:r>
              <a:rPr lang="es-ES" b="1">
                <a:solidFill>
                  <a:srgbClr val="990033"/>
                </a:solidFill>
                <a:latin typeface="Arial Narrow" pitchFamily="34" charset="0"/>
                <a:hlinkClick r:id="rId7"/>
              </a:rPr>
              <a:t>http://lekenlin.blogspot.com/</a:t>
            </a:r>
            <a:r>
              <a:rPr lang="es-ES">
                <a:solidFill>
                  <a:srgbClr val="990033"/>
                </a:solidFill>
                <a:latin typeface="Arial Narrow" pitchFamily="34" charset="0"/>
              </a:rPr>
              <a:t> </a:t>
            </a:r>
            <a:endParaRPr lang="es-ES" b="1">
              <a:solidFill>
                <a:srgbClr val="990033"/>
              </a:solidFill>
              <a:latin typeface="Arial Narrow" pitchFamily="34" charset="0"/>
            </a:endParaRPr>
          </a:p>
          <a:p>
            <a:pPr>
              <a:spcBef>
                <a:spcPct val="20000"/>
              </a:spcBef>
            </a:pPr>
            <a:r>
              <a:rPr lang="es-ES" b="1">
                <a:solidFill>
                  <a:srgbClr val="990033"/>
                </a:solidFill>
                <a:latin typeface="Arial Narrow" pitchFamily="34" charset="0"/>
              </a:rPr>
              <a:t>Bloc catalán: </a:t>
            </a:r>
            <a:r>
              <a:rPr lang="es-ES" b="1">
                <a:solidFill>
                  <a:srgbClr val="990033"/>
                </a:solidFill>
                <a:latin typeface="Arial Narrow" pitchFamily="34" charset="0"/>
                <a:hlinkClick r:id="rId8"/>
              </a:rPr>
              <a:t>http://www.emigrantdigital.blogspot.com/</a:t>
            </a:r>
            <a:r>
              <a:rPr lang="es-ES" b="1">
                <a:solidFill>
                  <a:srgbClr val="990033"/>
                </a:solidFill>
                <a:latin typeface="Arial Narrow" pitchFamily="34" charset="0"/>
              </a:rPr>
              <a:t/>
            </a:r>
            <a:br>
              <a:rPr lang="es-ES" b="1">
                <a:solidFill>
                  <a:srgbClr val="990033"/>
                </a:solidFill>
                <a:latin typeface="Arial Narrow" pitchFamily="34" charset="0"/>
              </a:rPr>
            </a:br>
            <a:r>
              <a:rPr lang="es-ES" b="1">
                <a:solidFill>
                  <a:srgbClr val="990033"/>
                </a:solidFill>
                <a:latin typeface="Arial Narrow" pitchFamily="34" charset="0"/>
              </a:rPr>
              <a:t>Blog español: </a:t>
            </a:r>
            <a:r>
              <a:rPr lang="es-ES" b="1">
                <a:solidFill>
                  <a:srgbClr val="990033"/>
                </a:solidFill>
                <a:latin typeface="Arial Narrow" pitchFamily="34" charset="0"/>
                <a:hlinkClick r:id="rId9"/>
              </a:rPr>
              <a:t>http://exploradorl2.blogspot.com/</a:t>
            </a:r>
            <a:endParaRPr lang="es-ES" b="1">
              <a:solidFill>
                <a:srgbClr val="990033"/>
              </a:solidFill>
              <a:latin typeface="Arial Narrow" pitchFamily="34" charset="0"/>
            </a:endParaRPr>
          </a:p>
        </p:txBody>
      </p:sp>
      <p:sp>
        <p:nvSpPr>
          <p:cNvPr id="5133" name="Text Box 13"/>
          <p:cNvSpPr txBox="1">
            <a:spLocks noChangeArrowheads="1"/>
          </p:cNvSpPr>
          <p:nvPr/>
        </p:nvSpPr>
        <p:spPr bwMode="auto">
          <a:xfrm>
            <a:off x="0" y="2500313"/>
            <a:ext cx="9144000" cy="855662"/>
          </a:xfrm>
          <a:prstGeom prst="rect">
            <a:avLst/>
          </a:prstGeom>
          <a:noFill/>
          <a:ln w="9525">
            <a:noFill/>
            <a:miter lim="800000"/>
            <a:headEnd/>
            <a:tailEnd/>
          </a:ln>
        </p:spPr>
        <p:txBody>
          <a:bodyPr>
            <a:spAutoFit/>
          </a:bodyPr>
          <a:lstStyle/>
          <a:p>
            <a:pPr algn="ctr">
              <a:lnSpc>
                <a:spcPct val="80000"/>
              </a:lnSpc>
              <a:spcBef>
                <a:spcPct val="20000"/>
              </a:spcBef>
            </a:pPr>
            <a:r>
              <a:rPr lang="es-ES" sz="3200" b="1">
                <a:latin typeface="Arial Narrow" pitchFamily="34" charset="0"/>
                <a:cs typeface="Times New Roman" pitchFamily="18" charset="0"/>
              </a:rPr>
              <a:t>Universidad de Sofía, Departamento de Español</a:t>
            </a:r>
            <a:endParaRPr lang="es-ES" sz="2000" b="1">
              <a:latin typeface="Arial Narrow" pitchFamily="34" charset="0"/>
              <a:cs typeface="Times New Roman" pitchFamily="18" charset="0"/>
            </a:endParaRPr>
          </a:p>
          <a:p>
            <a:pPr algn="ctr">
              <a:lnSpc>
                <a:spcPct val="80000"/>
              </a:lnSpc>
              <a:spcBef>
                <a:spcPct val="20000"/>
              </a:spcBef>
            </a:pPr>
            <a:r>
              <a:rPr lang="es-ES_tradnl" i="1">
                <a:latin typeface="Arial Narrow" pitchFamily="34" charset="0"/>
              </a:rPr>
              <a:t>Tokio</a:t>
            </a:r>
            <a:r>
              <a:rPr lang="es-ES">
                <a:latin typeface="Arial Narrow" pitchFamily="34" charset="0"/>
              </a:rPr>
              <a:t>, 12 de diciembre de</a:t>
            </a:r>
            <a:r>
              <a:rPr lang="es-ES_tradnl">
                <a:latin typeface="Arial Narrow" pitchFamily="34" charset="0"/>
              </a:rPr>
              <a:t> </a:t>
            </a:r>
            <a:r>
              <a:rPr lang="es-ES">
                <a:latin typeface="Arial Narrow" pitchFamily="34" charset="0"/>
              </a:rPr>
              <a:t>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dissolve">
                                      <p:cBhvr>
                                        <p:cTn id="7" dur="5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dissolve">
                                      <p:cBhvr>
                                        <p:cTn id="12" dur="500"/>
                                        <p:tgtEl>
                                          <p:spTgt spid="513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1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P spid="5131" grpId="0" build="p" autoUpdateAnimBg="0"/>
      <p:bldP spid="513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5 Marcador de número de diapositiva"/>
          <p:cNvSpPr>
            <a:spLocks noGrp="1"/>
          </p:cNvSpPr>
          <p:nvPr>
            <p:ph type="sldNum" sz="quarter" idx="12"/>
          </p:nvPr>
        </p:nvSpPr>
        <p:spPr/>
        <p:txBody>
          <a:bodyPr/>
          <a:lstStyle/>
          <a:p>
            <a:pPr>
              <a:defRPr/>
            </a:pPr>
            <a:fld id="{D128DE22-42FA-43F1-8463-1D76D25F0A18}" type="slidenum">
              <a:rPr lang="es-ES"/>
              <a:pPr>
                <a:defRPr/>
              </a:pPr>
              <a:t>10</a:t>
            </a:fld>
            <a:endParaRPr lang="es-ES"/>
          </a:p>
        </p:txBody>
      </p:sp>
      <p:sp>
        <p:nvSpPr>
          <p:cNvPr id="261143" name="AutoShape 23"/>
          <p:cNvSpPr>
            <a:spLocks noChangeArrowheads="1"/>
          </p:cNvSpPr>
          <p:nvPr/>
        </p:nvSpPr>
        <p:spPr bwMode="auto">
          <a:xfrm rot="-1400566">
            <a:off x="2771775" y="2781300"/>
            <a:ext cx="6372225" cy="3302000"/>
          </a:xfrm>
          <a:prstGeom prst="rightArrow">
            <a:avLst>
              <a:gd name="adj1" fmla="val 50000"/>
              <a:gd name="adj2" fmla="val 48245"/>
            </a:avLst>
          </a:prstGeom>
          <a:solidFill>
            <a:srgbClr val="66CCFF"/>
          </a:solidFill>
          <a:ln w="9525">
            <a:noFill/>
            <a:miter lim="800000"/>
            <a:headEnd/>
            <a:tailEnd/>
          </a:ln>
        </p:spPr>
        <p:txBody>
          <a:bodyPr wrap="none" anchor="ctr"/>
          <a:lstStyle/>
          <a:p>
            <a:endParaRPr lang="es-ES"/>
          </a:p>
        </p:txBody>
      </p:sp>
      <p:sp>
        <p:nvSpPr>
          <p:cNvPr id="39940" name="Rectangle 2"/>
          <p:cNvSpPr>
            <a:spLocks noGrp="1" noChangeArrowheads="1"/>
          </p:cNvSpPr>
          <p:nvPr>
            <p:ph type="title"/>
          </p:nvPr>
        </p:nvSpPr>
        <p:spPr/>
        <p:txBody>
          <a:bodyPr/>
          <a:lstStyle/>
          <a:p>
            <a:r>
              <a:rPr lang="es-ES_tradnl" dirty="0" smtClean="0"/>
              <a:t>Tres maneras </a:t>
            </a:r>
            <a:r>
              <a:rPr lang="ca-ES" sz="2400" dirty="0" smtClean="0"/>
              <a:t>7</a:t>
            </a:r>
            <a:endParaRPr lang="es-ES" sz="2400" dirty="0" smtClean="0"/>
          </a:p>
        </p:txBody>
      </p:sp>
      <p:sp>
        <p:nvSpPr>
          <p:cNvPr id="39941" name="Rectangle 3"/>
          <p:cNvSpPr>
            <a:spLocks noGrp="1" noChangeArrowheads="1"/>
          </p:cNvSpPr>
          <p:nvPr>
            <p:ph type="body" idx="1"/>
          </p:nvPr>
        </p:nvSpPr>
        <p:spPr>
          <a:xfrm>
            <a:off x="0" y="692150"/>
            <a:ext cx="9144000" cy="2160588"/>
          </a:xfrm>
        </p:spPr>
        <p:txBody>
          <a:bodyPr/>
          <a:lstStyle/>
          <a:p>
            <a:r>
              <a:rPr lang="es-ES_tradnl" smtClean="0"/>
              <a:t>El manual </a:t>
            </a:r>
            <a:r>
              <a:rPr lang="es-ES_tradnl" i="1" smtClean="0"/>
              <a:t>Moodle</a:t>
            </a:r>
            <a:r>
              <a:rPr lang="es-ES_tradnl" smtClean="0"/>
              <a:t> (La Salle) distingue 3 TIC:</a:t>
            </a:r>
          </a:p>
          <a:p>
            <a:pPr lvl="1"/>
            <a:r>
              <a:rPr lang="es-ES_tradnl" i="1" smtClean="0"/>
              <a:t>Transmisoras</a:t>
            </a:r>
            <a:r>
              <a:rPr lang="es-ES_tradnl" smtClean="0"/>
              <a:t>: ppt, pdf, doc (sustitución de fotocopias), etc.</a:t>
            </a:r>
          </a:p>
          <a:p>
            <a:pPr lvl="1"/>
            <a:r>
              <a:rPr lang="es-ES_tradnl" i="1" smtClean="0"/>
              <a:t>Interactivas</a:t>
            </a:r>
            <a:r>
              <a:rPr lang="es-ES_tradnl" smtClean="0"/>
              <a:t>: web clásica, CD multimedia, bases de datos.</a:t>
            </a:r>
          </a:p>
          <a:p>
            <a:pPr lvl="1"/>
            <a:r>
              <a:rPr lang="es-ES_tradnl" i="1" smtClean="0"/>
              <a:t>Colaborativas</a:t>
            </a:r>
            <a:r>
              <a:rPr lang="es-ES_tradnl" smtClean="0"/>
              <a:t>: web 2.0; wikis, foros, folksonomía. </a:t>
            </a:r>
          </a:p>
        </p:txBody>
      </p:sp>
      <p:grpSp>
        <p:nvGrpSpPr>
          <p:cNvPr id="2" name="Group 22"/>
          <p:cNvGrpSpPr>
            <a:grpSpLocks/>
          </p:cNvGrpSpPr>
          <p:nvPr/>
        </p:nvGrpSpPr>
        <p:grpSpPr bwMode="auto">
          <a:xfrm>
            <a:off x="0" y="3357563"/>
            <a:ext cx="8893175" cy="2989262"/>
            <a:chOff x="0" y="2115"/>
            <a:chExt cx="5510" cy="1883"/>
          </a:xfrm>
        </p:grpSpPr>
        <p:sp>
          <p:nvSpPr>
            <p:cNvPr id="261124" name="Text Box 4"/>
            <p:cNvSpPr txBox="1">
              <a:spLocks noChangeArrowheads="1"/>
            </p:cNvSpPr>
            <p:nvPr/>
          </p:nvSpPr>
          <p:spPr bwMode="auto">
            <a:xfrm>
              <a:off x="3923" y="2160"/>
              <a:ext cx="1587" cy="288"/>
            </a:xfrm>
            <a:prstGeom prst="rect">
              <a:avLst/>
            </a:prstGeom>
            <a:solidFill>
              <a:srgbClr val="FFFF00"/>
            </a:solidFill>
            <a:ln w="9525">
              <a:noFill/>
              <a:miter lim="800000"/>
              <a:headEnd/>
              <a:tailEnd/>
            </a:ln>
            <a:effectLst/>
          </p:spPr>
          <p:txBody>
            <a:bodyPr>
              <a:spAutoFit/>
            </a:bodyPr>
            <a:lstStyle/>
            <a:p>
              <a:pPr>
                <a:spcBef>
                  <a:spcPct val="50000"/>
                </a:spcBef>
                <a:defRPr/>
              </a:pPr>
              <a:r>
                <a:rPr lang="ca-ES" b="1" dirty="0">
                  <a:solidFill>
                    <a:schemeClr val="accent2"/>
                  </a:solidFill>
                  <a:latin typeface="+mj-lt"/>
                </a:rPr>
                <a:t>T. </a:t>
              </a:r>
              <a:r>
                <a:rPr lang="ca-ES" b="1" dirty="0" err="1">
                  <a:solidFill>
                    <a:schemeClr val="accent2"/>
                  </a:solidFill>
                  <a:latin typeface="+mj-lt"/>
                </a:rPr>
                <a:t>Colaborativas</a:t>
              </a:r>
              <a:endParaRPr lang="es-ES" b="1" dirty="0">
                <a:solidFill>
                  <a:schemeClr val="accent2"/>
                </a:solidFill>
                <a:latin typeface="+mj-lt"/>
              </a:endParaRPr>
            </a:p>
          </p:txBody>
        </p:sp>
        <p:sp>
          <p:nvSpPr>
            <p:cNvPr id="261125" name="Text Box 5"/>
            <p:cNvSpPr txBox="1">
              <a:spLocks noChangeArrowheads="1"/>
            </p:cNvSpPr>
            <p:nvPr/>
          </p:nvSpPr>
          <p:spPr bwMode="auto">
            <a:xfrm>
              <a:off x="2925" y="2478"/>
              <a:ext cx="1270" cy="279"/>
            </a:xfrm>
            <a:prstGeom prst="rect">
              <a:avLst/>
            </a:prstGeom>
            <a:solidFill>
              <a:srgbClr val="99FF66"/>
            </a:solidFill>
            <a:ln w="9525">
              <a:noFill/>
              <a:miter lim="800000"/>
              <a:headEnd/>
              <a:tailEnd/>
            </a:ln>
            <a:effectLst/>
          </p:spPr>
          <p:txBody>
            <a:bodyPr>
              <a:spAutoFit/>
            </a:bodyPr>
            <a:lstStyle/>
            <a:p>
              <a:pPr>
                <a:spcBef>
                  <a:spcPct val="50000"/>
                </a:spcBef>
                <a:defRPr/>
              </a:pPr>
              <a:r>
                <a:rPr lang="ca-ES" sz="2300" b="1" dirty="0">
                  <a:solidFill>
                    <a:schemeClr val="accent2"/>
                  </a:solidFill>
                  <a:latin typeface="+mj-lt"/>
                </a:rPr>
                <a:t>T. </a:t>
              </a:r>
              <a:r>
                <a:rPr lang="ca-ES" sz="2300" b="1" dirty="0" err="1">
                  <a:solidFill>
                    <a:schemeClr val="accent2"/>
                  </a:solidFill>
                  <a:latin typeface="+mj-lt"/>
                </a:rPr>
                <a:t>Interactivas</a:t>
              </a:r>
              <a:endParaRPr lang="es-ES" sz="2300" b="1" dirty="0">
                <a:solidFill>
                  <a:schemeClr val="accent2"/>
                </a:solidFill>
                <a:latin typeface="+mj-lt"/>
              </a:endParaRPr>
            </a:p>
          </p:txBody>
        </p:sp>
        <p:sp>
          <p:nvSpPr>
            <p:cNvPr id="261126" name="Text Box 6"/>
            <p:cNvSpPr txBox="1">
              <a:spLocks noChangeArrowheads="1"/>
            </p:cNvSpPr>
            <p:nvPr/>
          </p:nvSpPr>
          <p:spPr bwMode="auto">
            <a:xfrm>
              <a:off x="2018" y="2840"/>
              <a:ext cx="1451" cy="279"/>
            </a:xfrm>
            <a:prstGeom prst="rect">
              <a:avLst/>
            </a:prstGeom>
            <a:solidFill>
              <a:srgbClr val="FF99FF"/>
            </a:solidFill>
            <a:ln w="9525">
              <a:noFill/>
              <a:miter lim="800000"/>
              <a:headEnd/>
              <a:tailEnd/>
            </a:ln>
            <a:effectLst/>
          </p:spPr>
          <p:txBody>
            <a:bodyPr>
              <a:spAutoFit/>
            </a:bodyPr>
            <a:lstStyle/>
            <a:p>
              <a:pPr>
                <a:spcBef>
                  <a:spcPct val="50000"/>
                </a:spcBef>
                <a:defRPr/>
              </a:pPr>
              <a:r>
                <a:rPr lang="ca-ES" sz="2300" b="1" dirty="0">
                  <a:solidFill>
                    <a:schemeClr val="accent2"/>
                  </a:solidFill>
                  <a:latin typeface="+mj-lt"/>
                </a:rPr>
                <a:t>T. </a:t>
              </a:r>
              <a:r>
                <a:rPr lang="ca-ES" sz="2300" b="1" dirty="0" err="1">
                  <a:solidFill>
                    <a:schemeClr val="accent2"/>
                  </a:solidFill>
                  <a:latin typeface="+mj-lt"/>
                </a:rPr>
                <a:t>Transmisoras</a:t>
              </a:r>
              <a:endParaRPr lang="es-ES" sz="2300" b="1" dirty="0">
                <a:solidFill>
                  <a:schemeClr val="accent2"/>
                </a:solidFill>
                <a:latin typeface="+mj-lt"/>
              </a:endParaRPr>
            </a:p>
          </p:txBody>
        </p:sp>
        <p:sp>
          <p:nvSpPr>
            <p:cNvPr id="39947" name="Line 7"/>
            <p:cNvSpPr>
              <a:spLocks noChangeShapeType="1"/>
            </p:cNvSpPr>
            <p:nvPr/>
          </p:nvSpPr>
          <p:spPr bwMode="auto">
            <a:xfrm>
              <a:off x="1837" y="3385"/>
              <a:ext cx="3628" cy="0"/>
            </a:xfrm>
            <a:prstGeom prst="line">
              <a:avLst/>
            </a:prstGeom>
            <a:noFill/>
            <a:ln w="38100">
              <a:solidFill>
                <a:schemeClr val="tx1"/>
              </a:solidFill>
              <a:round/>
              <a:headEnd type="oval" w="med" len="med"/>
              <a:tailEnd type="triangle" w="med" len="med"/>
            </a:ln>
          </p:spPr>
          <p:txBody>
            <a:bodyPr/>
            <a:lstStyle/>
            <a:p>
              <a:endParaRPr lang="es-ES"/>
            </a:p>
          </p:txBody>
        </p:sp>
        <p:sp>
          <p:nvSpPr>
            <p:cNvPr id="39948" name="Line 8"/>
            <p:cNvSpPr>
              <a:spLocks noChangeShapeType="1"/>
            </p:cNvSpPr>
            <p:nvPr/>
          </p:nvSpPr>
          <p:spPr bwMode="auto">
            <a:xfrm flipH="1" flipV="1">
              <a:off x="1837" y="2115"/>
              <a:ext cx="0" cy="1270"/>
            </a:xfrm>
            <a:prstGeom prst="line">
              <a:avLst/>
            </a:prstGeom>
            <a:noFill/>
            <a:ln w="38100">
              <a:solidFill>
                <a:schemeClr val="tx1"/>
              </a:solidFill>
              <a:round/>
              <a:headEnd type="diamond" w="med" len="med"/>
              <a:tailEnd type="triangle" w="med" len="med"/>
            </a:ln>
          </p:spPr>
          <p:txBody>
            <a:bodyPr/>
            <a:lstStyle/>
            <a:p>
              <a:endParaRPr lang="es-ES"/>
            </a:p>
          </p:txBody>
        </p:sp>
        <p:sp>
          <p:nvSpPr>
            <p:cNvPr id="261129" name="Text Box 9"/>
            <p:cNvSpPr txBox="1">
              <a:spLocks noChangeArrowheads="1"/>
            </p:cNvSpPr>
            <p:nvPr/>
          </p:nvSpPr>
          <p:spPr bwMode="auto">
            <a:xfrm>
              <a:off x="1746" y="3475"/>
              <a:ext cx="1045" cy="523"/>
            </a:xfrm>
            <a:prstGeom prst="rect">
              <a:avLst/>
            </a:prstGeom>
            <a:solidFill>
              <a:srgbClr val="FF99FF"/>
            </a:solidFill>
            <a:ln w="9525">
              <a:noFill/>
              <a:miter lim="800000"/>
              <a:headEnd/>
              <a:tailEnd/>
            </a:ln>
            <a:effectLst/>
          </p:spPr>
          <p:txBody>
            <a:bodyPr>
              <a:spAutoFit/>
            </a:bodyPr>
            <a:lstStyle/>
            <a:p>
              <a:pPr>
                <a:spcBef>
                  <a:spcPct val="50000"/>
                </a:spcBef>
                <a:defRPr/>
              </a:pPr>
              <a:r>
                <a:rPr lang="ca-ES" dirty="0">
                  <a:latin typeface="+mj-lt"/>
                </a:rPr>
                <a:t>Centrada en el instructor</a:t>
              </a:r>
              <a:endParaRPr lang="es-ES" dirty="0">
                <a:latin typeface="+mj-lt"/>
              </a:endParaRPr>
            </a:p>
          </p:txBody>
        </p:sp>
        <p:sp>
          <p:nvSpPr>
            <p:cNvPr id="261130" name="Text Box 10"/>
            <p:cNvSpPr txBox="1">
              <a:spLocks noChangeArrowheads="1"/>
            </p:cNvSpPr>
            <p:nvPr/>
          </p:nvSpPr>
          <p:spPr bwMode="auto">
            <a:xfrm>
              <a:off x="3061" y="3475"/>
              <a:ext cx="1045" cy="523"/>
            </a:xfrm>
            <a:prstGeom prst="rect">
              <a:avLst/>
            </a:prstGeom>
            <a:solidFill>
              <a:srgbClr val="99FF66"/>
            </a:solidFill>
            <a:ln w="9525">
              <a:noFill/>
              <a:miter lim="800000"/>
              <a:headEnd/>
              <a:tailEnd/>
            </a:ln>
            <a:effectLst/>
          </p:spPr>
          <p:txBody>
            <a:bodyPr>
              <a:spAutoFit/>
            </a:bodyPr>
            <a:lstStyle/>
            <a:p>
              <a:pPr>
                <a:spcBef>
                  <a:spcPct val="50000"/>
                </a:spcBef>
                <a:defRPr/>
              </a:pPr>
              <a:r>
                <a:rPr lang="ca-ES" dirty="0">
                  <a:latin typeface="+mj-lt"/>
                </a:rPr>
                <a:t>Centrada en el </a:t>
              </a:r>
              <a:r>
                <a:rPr lang="ca-ES" dirty="0" err="1">
                  <a:latin typeface="+mj-lt"/>
                </a:rPr>
                <a:t>aprendiz</a:t>
              </a:r>
              <a:endParaRPr lang="es-ES" dirty="0">
                <a:latin typeface="+mj-lt"/>
              </a:endParaRPr>
            </a:p>
          </p:txBody>
        </p:sp>
        <p:sp>
          <p:nvSpPr>
            <p:cNvPr id="261131" name="Text Box 11"/>
            <p:cNvSpPr txBox="1">
              <a:spLocks noChangeArrowheads="1"/>
            </p:cNvSpPr>
            <p:nvPr/>
          </p:nvSpPr>
          <p:spPr bwMode="auto">
            <a:xfrm>
              <a:off x="4332" y="3475"/>
              <a:ext cx="1045" cy="523"/>
            </a:xfrm>
            <a:prstGeom prst="rect">
              <a:avLst/>
            </a:prstGeom>
            <a:solidFill>
              <a:srgbClr val="FFFF00"/>
            </a:solidFill>
            <a:ln w="9525">
              <a:noFill/>
              <a:miter lim="800000"/>
              <a:headEnd/>
              <a:tailEnd/>
            </a:ln>
            <a:effectLst/>
          </p:spPr>
          <p:txBody>
            <a:bodyPr>
              <a:spAutoFit/>
            </a:bodyPr>
            <a:lstStyle/>
            <a:p>
              <a:pPr>
                <a:spcBef>
                  <a:spcPct val="50000"/>
                </a:spcBef>
                <a:defRPr/>
              </a:pPr>
              <a:r>
                <a:rPr lang="ca-ES" dirty="0">
                  <a:latin typeface="+mj-lt"/>
                </a:rPr>
                <a:t>Centrada en el </a:t>
              </a:r>
              <a:r>
                <a:rPr lang="ca-ES" dirty="0" err="1">
                  <a:latin typeface="+mj-lt"/>
                </a:rPr>
                <a:t>grupo</a:t>
              </a:r>
              <a:endParaRPr lang="es-ES" dirty="0">
                <a:latin typeface="+mj-lt"/>
              </a:endParaRPr>
            </a:p>
          </p:txBody>
        </p:sp>
        <p:sp>
          <p:nvSpPr>
            <p:cNvPr id="261132" name="Text Box 12"/>
            <p:cNvSpPr txBox="1">
              <a:spLocks noChangeArrowheads="1"/>
            </p:cNvSpPr>
            <p:nvPr/>
          </p:nvSpPr>
          <p:spPr bwMode="auto">
            <a:xfrm>
              <a:off x="0" y="2115"/>
              <a:ext cx="1726" cy="291"/>
            </a:xfrm>
            <a:prstGeom prst="rect">
              <a:avLst/>
            </a:prstGeom>
            <a:solidFill>
              <a:srgbClr val="FFFF00"/>
            </a:solidFill>
            <a:ln w="9525">
              <a:noFill/>
              <a:miter lim="800000"/>
              <a:headEnd/>
              <a:tailEnd/>
            </a:ln>
            <a:effectLst/>
          </p:spPr>
          <p:txBody>
            <a:bodyPr>
              <a:spAutoFit/>
            </a:bodyPr>
            <a:lstStyle/>
            <a:p>
              <a:pPr>
                <a:spcBef>
                  <a:spcPct val="50000"/>
                </a:spcBef>
                <a:defRPr/>
              </a:pPr>
              <a:r>
                <a:rPr lang="ca-ES" dirty="0" err="1">
                  <a:latin typeface="+mj-lt"/>
                </a:rPr>
                <a:t>Habilidades</a:t>
              </a:r>
              <a:r>
                <a:rPr lang="ca-ES" dirty="0">
                  <a:latin typeface="+mj-lt"/>
                </a:rPr>
                <a:t> </a:t>
              </a:r>
              <a:r>
                <a:rPr lang="ca-ES" dirty="0" err="1">
                  <a:latin typeface="+mj-lt"/>
                </a:rPr>
                <a:t>sociales</a:t>
              </a:r>
              <a:endParaRPr lang="es-ES" dirty="0">
                <a:latin typeface="+mj-lt"/>
              </a:endParaRPr>
            </a:p>
          </p:txBody>
        </p:sp>
        <p:sp>
          <p:nvSpPr>
            <p:cNvPr id="261133" name="Text Box 13"/>
            <p:cNvSpPr txBox="1">
              <a:spLocks noChangeArrowheads="1"/>
            </p:cNvSpPr>
            <p:nvPr/>
          </p:nvSpPr>
          <p:spPr bwMode="auto">
            <a:xfrm>
              <a:off x="0" y="2478"/>
              <a:ext cx="1815" cy="291"/>
            </a:xfrm>
            <a:prstGeom prst="rect">
              <a:avLst/>
            </a:prstGeom>
            <a:solidFill>
              <a:srgbClr val="99FF66"/>
            </a:solidFill>
            <a:ln w="9525">
              <a:noFill/>
              <a:miter lim="800000"/>
              <a:headEnd/>
              <a:tailEnd/>
            </a:ln>
            <a:effectLst/>
          </p:spPr>
          <p:txBody>
            <a:bodyPr>
              <a:spAutoFit/>
            </a:bodyPr>
            <a:lstStyle/>
            <a:p>
              <a:pPr>
                <a:spcBef>
                  <a:spcPct val="50000"/>
                </a:spcBef>
                <a:defRPr/>
              </a:pPr>
              <a:r>
                <a:rPr lang="ca-ES" dirty="0" err="1">
                  <a:latin typeface="+mj-lt"/>
                </a:rPr>
                <a:t>Habilidades</a:t>
              </a:r>
              <a:r>
                <a:rPr lang="ca-ES" dirty="0">
                  <a:latin typeface="+mj-lt"/>
                </a:rPr>
                <a:t> </a:t>
              </a:r>
              <a:r>
                <a:rPr lang="ca-ES" dirty="0" err="1">
                  <a:latin typeface="+mj-lt"/>
                </a:rPr>
                <a:t>individuales</a:t>
              </a:r>
              <a:endParaRPr lang="es-ES" dirty="0">
                <a:latin typeface="+mj-lt"/>
              </a:endParaRPr>
            </a:p>
          </p:txBody>
        </p:sp>
        <p:sp>
          <p:nvSpPr>
            <p:cNvPr id="261134" name="Text Box 14"/>
            <p:cNvSpPr txBox="1">
              <a:spLocks noChangeArrowheads="1"/>
            </p:cNvSpPr>
            <p:nvPr/>
          </p:nvSpPr>
          <p:spPr bwMode="auto">
            <a:xfrm>
              <a:off x="0" y="2840"/>
              <a:ext cx="1770" cy="291"/>
            </a:xfrm>
            <a:prstGeom prst="rect">
              <a:avLst/>
            </a:prstGeom>
            <a:solidFill>
              <a:srgbClr val="FF99FF"/>
            </a:solidFill>
            <a:ln w="9525">
              <a:noFill/>
              <a:miter lim="800000"/>
              <a:headEnd/>
              <a:tailEnd/>
            </a:ln>
            <a:effectLst/>
          </p:spPr>
          <p:txBody>
            <a:bodyPr>
              <a:spAutoFit/>
            </a:bodyPr>
            <a:lstStyle/>
            <a:p>
              <a:pPr>
                <a:spcBef>
                  <a:spcPct val="50000"/>
                </a:spcBef>
                <a:defRPr/>
              </a:pPr>
              <a:r>
                <a:rPr lang="ca-ES" dirty="0" err="1">
                  <a:latin typeface="+mj-lt"/>
                </a:rPr>
                <a:t>Transferencia</a:t>
              </a:r>
              <a:r>
                <a:rPr lang="ca-ES" dirty="0">
                  <a:latin typeface="+mj-lt"/>
                </a:rPr>
                <a:t> de </a:t>
              </a:r>
              <a:r>
                <a:rPr lang="ca-ES" dirty="0" err="1">
                  <a:latin typeface="+mj-lt"/>
                </a:rPr>
                <a:t>datos</a:t>
              </a:r>
              <a:endParaRPr lang="es-ES" dirty="0">
                <a:latin typeface="+mj-lt"/>
              </a:endParaRPr>
            </a:p>
          </p:txBody>
        </p:sp>
        <p:sp>
          <p:nvSpPr>
            <p:cNvPr id="39955" name="Line 15"/>
            <p:cNvSpPr>
              <a:spLocks noChangeShapeType="1"/>
            </p:cNvSpPr>
            <p:nvPr/>
          </p:nvSpPr>
          <p:spPr bwMode="auto">
            <a:xfrm flipH="1">
              <a:off x="2381" y="3113"/>
              <a:ext cx="0" cy="362"/>
            </a:xfrm>
            <a:prstGeom prst="line">
              <a:avLst/>
            </a:prstGeom>
            <a:noFill/>
            <a:ln w="9525" cap="rnd">
              <a:solidFill>
                <a:schemeClr val="tx1"/>
              </a:solidFill>
              <a:prstDash val="sysDot"/>
              <a:round/>
              <a:headEnd/>
              <a:tailEnd/>
            </a:ln>
          </p:spPr>
          <p:txBody>
            <a:bodyPr/>
            <a:lstStyle/>
            <a:p>
              <a:endParaRPr lang="es-ES"/>
            </a:p>
          </p:txBody>
        </p:sp>
        <p:sp>
          <p:nvSpPr>
            <p:cNvPr id="39956" name="Line 16"/>
            <p:cNvSpPr>
              <a:spLocks noChangeShapeType="1"/>
            </p:cNvSpPr>
            <p:nvPr/>
          </p:nvSpPr>
          <p:spPr bwMode="auto">
            <a:xfrm flipH="1">
              <a:off x="3560" y="2704"/>
              <a:ext cx="1" cy="817"/>
            </a:xfrm>
            <a:prstGeom prst="line">
              <a:avLst/>
            </a:prstGeom>
            <a:noFill/>
            <a:ln w="9525" cap="rnd">
              <a:solidFill>
                <a:schemeClr val="tx1"/>
              </a:solidFill>
              <a:prstDash val="sysDot"/>
              <a:round/>
              <a:headEnd/>
              <a:tailEnd/>
            </a:ln>
          </p:spPr>
          <p:txBody>
            <a:bodyPr/>
            <a:lstStyle/>
            <a:p>
              <a:endParaRPr lang="es-ES"/>
            </a:p>
          </p:txBody>
        </p:sp>
        <p:sp>
          <p:nvSpPr>
            <p:cNvPr id="39957" name="Line 17"/>
            <p:cNvSpPr>
              <a:spLocks noChangeShapeType="1"/>
            </p:cNvSpPr>
            <p:nvPr/>
          </p:nvSpPr>
          <p:spPr bwMode="auto">
            <a:xfrm flipH="1">
              <a:off x="4740" y="2432"/>
              <a:ext cx="1" cy="1089"/>
            </a:xfrm>
            <a:prstGeom prst="line">
              <a:avLst/>
            </a:prstGeom>
            <a:noFill/>
            <a:ln w="9525" cap="rnd">
              <a:solidFill>
                <a:schemeClr val="tx1"/>
              </a:solidFill>
              <a:prstDash val="sysDot"/>
              <a:round/>
              <a:headEnd/>
              <a:tailEnd/>
            </a:ln>
          </p:spPr>
          <p:txBody>
            <a:bodyPr/>
            <a:lstStyle/>
            <a:p>
              <a:endParaRPr lang="es-ES"/>
            </a:p>
          </p:txBody>
        </p:sp>
        <p:sp>
          <p:nvSpPr>
            <p:cNvPr id="39958" name="Line 18"/>
            <p:cNvSpPr>
              <a:spLocks noChangeShapeType="1"/>
            </p:cNvSpPr>
            <p:nvPr/>
          </p:nvSpPr>
          <p:spPr bwMode="auto">
            <a:xfrm flipH="1" flipV="1">
              <a:off x="1429" y="2296"/>
              <a:ext cx="2404" cy="0"/>
            </a:xfrm>
            <a:prstGeom prst="line">
              <a:avLst/>
            </a:prstGeom>
            <a:noFill/>
            <a:ln w="9525" cap="rnd">
              <a:solidFill>
                <a:schemeClr val="tx1"/>
              </a:solidFill>
              <a:prstDash val="sysDot"/>
              <a:round/>
              <a:headEnd/>
              <a:tailEnd/>
            </a:ln>
          </p:spPr>
          <p:txBody>
            <a:bodyPr/>
            <a:lstStyle/>
            <a:p>
              <a:endParaRPr lang="es-ES"/>
            </a:p>
          </p:txBody>
        </p:sp>
        <p:sp>
          <p:nvSpPr>
            <p:cNvPr id="39959" name="Line 19"/>
            <p:cNvSpPr>
              <a:spLocks noChangeShapeType="1"/>
            </p:cNvSpPr>
            <p:nvPr/>
          </p:nvSpPr>
          <p:spPr bwMode="auto">
            <a:xfrm flipH="1" flipV="1">
              <a:off x="1746" y="2614"/>
              <a:ext cx="1134" cy="0"/>
            </a:xfrm>
            <a:prstGeom prst="line">
              <a:avLst/>
            </a:prstGeom>
            <a:noFill/>
            <a:ln w="9525" cap="rnd">
              <a:solidFill>
                <a:schemeClr val="tx1"/>
              </a:solidFill>
              <a:prstDash val="sysDot"/>
              <a:round/>
              <a:headEnd/>
              <a:tailEnd/>
            </a:ln>
          </p:spPr>
          <p:txBody>
            <a:bodyPr/>
            <a:lstStyle/>
            <a:p>
              <a:endParaRPr lang="es-ES"/>
            </a:p>
          </p:txBody>
        </p:sp>
        <p:sp>
          <p:nvSpPr>
            <p:cNvPr id="39960" name="Line 20"/>
            <p:cNvSpPr>
              <a:spLocks noChangeShapeType="1"/>
            </p:cNvSpPr>
            <p:nvPr/>
          </p:nvSpPr>
          <p:spPr bwMode="auto">
            <a:xfrm flipH="1" flipV="1">
              <a:off x="1565" y="2976"/>
              <a:ext cx="453" cy="0"/>
            </a:xfrm>
            <a:prstGeom prst="line">
              <a:avLst/>
            </a:prstGeom>
            <a:noFill/>
            <a:ln w="9525" cap="rnd">
              <a:solidFill>
                <a:schemeClr val="tx1"/>
              </a:solidFill>
              <a:prstDash val="sysDot"/>
              <a:round/>
              <a:headEnd/>
              <a:tailEnd/>
            </a:ln>
          </p:spPr>
          <p:txBody>
            <a:bodyPr/>
            <a:lstStyle/>
            <a:p>
              <a:endParaRPr lang="es-ES"/>
            </a:p>
          </p:txBody>
        </p:sp>
      </p:grpSp>
      <p:sp>
        <p:nvSpPr>
          <p:cNvPr id="39943" name="25 Marcador de pie de página"/>
          <p:cNvSpPr>
            <a:spLocks noGrp="1"/>
          </p:cNvSpPr>
          <p:nvPr>
            <p:ph type="ftr" sz="quarter" idx="11"/>
          </p:nvPr>
        </p:nvSpPr>
        <p:spPr>
          <a:noFill/>
        </p:spPr>
        <p:txBody>
          <a:bodyPr/>
          <a:lstStyle/>
          <a:p>
            <a:pPr algn="l"/>
            <a:r>
              <a:rPr lang="es-ES" dirty="0" smtClean="0"/>
              <a:t>S3 Géneros discursivos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261143"/>
                                        </p:tgtEl>
                                        <p:attrNameLst>
                                          <p:attrName>style.visibility</p:attrName>
                                        </p:attrNameLst>
                                      </p:cBhvr>
                                      <p:to>
                                        <p:strVal val="visible"/>
                                      </p:to>
                                    </p:set>
                                    <p:animEffect transition="in" filter="fade">
                                      <p:cBhvr>
                                        <p:cTn id="12" dur="2000"/>
                                        <p:tgtEl>
                                          <p:spTgt spid="261143"/>
                                        </p:tgtEl>
                                      </p:cBhvr>
                                    </p:animEffect>
                                    <p:anim calcmode="lin" valueType="num">
                                      <p:cBhvr>
                                        <p:cTn id="13" dur="2000" fill="hold"/>
                                        <p:tgtEl>
                                          <p:spTgt spid="261143"/>
                                        </p:tgtEl>
                                        <p:attrNameLst>
                                          <p:attrName>style.rotation</p:attrName>
                                        </p:attrNameLst>
                                      </p:cBhvr>
                                      <p:tavLst>
                                        <p:tav tm="0">
                                          <p:val>
                                            <p:fltVal val="720"/>
                                          </p:val>
                                        </p:tav>
                                        <p:tav tm="100000">
                                          <p:val>
                                            <p:fltVal val="0"/>
                                          </p:val>
                                        </p:tav>
                                      </p:tavLst>
                                    </p:anim>
                                    <p:anim calcmode="lin" valueType="num">
                                      <p:cBhvr>
                                        <p:cTn id="14" dur="2000" fill="hold"/>
                                        <p:tgtEl>
                                          <p:spTgt spid="261143"/>
                                        </p:tgtEl>
                                        <p:attrNameLst>
                                          <p:attrName>ppt_h</p:attrName>
                                        </p:attrNameLst>
                                      </p:cBhvr>
                                      <p:tavLst>
                                        <p:tav tm="0">
                                          <p:val>
                                            <p:fltVal val="0"/>
                                          </p:val>
                                        </p:tav>
                                        <p:tav tm="100000">
                                          <p:val>
                                            <p:strVal val="#ppt_h"/>
                                          </p:val>
                                        </p:tav>
                                      </p:tavLst>
                                    </p:anim>
                                    <p:anim calcmode="lin" valueType="num">
                                      <p:cBhvr>
                                        <p:cTn id="15" dur="2000" fill="hold"/>
                                        <p:tgtEl>
                                          <p:spTgt spid="26114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Marcador de pie de página"/>
          <p:cNvSpPr>
            <a:spLocks noGrp="1"/>
          </p:cNvSpPr>
          <p:nvPr>
            <p:ph type="ftr" sz="quarter" idx="11"/>
          </p:nvPr>
        </p:nvSpPr>
        <p:spPr>
          <a:noFill/>
        </p:spPr>
        <p:txBody>
          <a:bodyPr/>
          <a:lstStyle/>
          <a:p>
            <a:pPr algn="l"/>
            <a:r>
              <a:rPr lang="es-ES" dirty="0" smtClean="0"/>
              <a:t>S3 Géneros discursivos</a:t>
            </a:r>
          </a:p>
        </p:txBody>
      </p:sp>
      <p:sp>
        <p:nvSpPr>
          <p:cNvPr id="28" name="4 Marcador de número de diapositiva"/>
          <p:cNvSpPr>
            <a:spLocks noGrp="1"/>
          </p:cNvSpPr>
          <p:nvPr>
            <p:ph type="sldNum" sz="quarter" idx="12"/>
          </p:nvPr>
        </p:nvSpPr>
        <p:spPr/>
        <p:txBody>
          <a:bodyPr/>
          <a:lstStyle/>
          <a:p>
            <a:pPr>
              <a:defRPr/>
            </a:pPr>
            <a:fld id="{A40A5004-21A5-474B-BBA9-0477CA40E9A4}" type="slidenum">
              <a:rPr lang="es-ES"/>
              <a:pPr>
                <a:defRPr/>
              </a:pPr>
              <a:t>11</a:t>
            </a:fld>
            <a:endParaRPr lang="es-ES"/>
          </a:p>
        </p:txBody>
      </p:sp>
      <p:graphicFrame>
        <p:nvGraphicFramePr>
          <p:cNvPr id="236580" name="Group 36"/>
          <p:cNvGraphicFramePr>
            <a:graphicFrameLocks noGrp="1"/>
          </p:cNvGraphicFramePr>
          <p:nvPr/>
        </p:nvGraphicFramePr>
        <p:xfrm>
          <a:off x="152400" y="990600"/>
          <a:ext cx="8915400" cy="4538980"/>
        </p:xfrm>
        <a:graphic>
          <a:graphicData uri="http://schemas.openxmlformats.org/drawingml/2006/table">
            <a:tbl>
              <a:tblPr/>
              <a:tblGrid>
                <a:gridCol w="2819400"/>
                <a:gridCol w="2895600"/>
                <a:gridCol w="3200400"/>
              </a:tblGrid>
              <a:tr h="838200">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_tradnl" sz="2800" b="1" i="0" u="none" strike="noStrike" cap="none" normalizeH="0" baseline="0" noProof="0" smtClean="0">
                          <a:ln>
                            <a:noFill/>
                          </a:ln>
                          <a:solidFill>
                            <a:srgbClr val="990033"/>
                          </a:solidFill>
                          <a:effectLst/>
                          <a:latin typeface="Arial Narrow" pitchFamily="34" charset="0"/>
                          <a:cs typeface="Times New Roman" pitchFamily="18" charset="0"/>
                        </a:rPr>
                        <a:t>Competencias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_tradnl" sz="2800" b="1" i="0" u="none" strike="noStrike" cap="none" normalizeH="0" baseline="0" noProof="0" smtClean="0">
                          <a:ln>
                            <a:noFill/>
                          </a:ln>
                          <a:solidFill>
                            <a:srgbClr val="990033"/>
                          </a:solidFill>
                          <a:effectLst/>
                          <a:latin typeface="Arial Narrow" pitchFamily="34" charset="0"/>
                        </a:rPr>
                        <a:t>Otros enfoques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_tradnl" sz="2800" b="1" i="0" u="none" strike="noStrike" cap="none" normalizeH="0" baseline="0" noProof="0" smtClean="0">
                          <a:ln>
                            <a:noFill/>
                          </a:ln>
                          <a:solidFill>
                            <a:srgbClr val="990033"/>
                          </a:solidFill>
                          <a:effectLst/>
                          <a:latin typeface="Arial Narrow" pitchFamily="34" charset="0"/>
                        </a:rPr>
                        <a:t>Enf. electrónico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s-ES_tradnl" sz="2400" b="1" i="0" u="none" strike="noStrike" cap="none" normalizeH="0" baseline="0" noProof="0" smtClean="0">
                          <a:ln>
                            <a:noFill/>
                          </a:ln>
                          <a:solidFill>
                            <a:srgbClr val="990033"/>
                          </a:solidFill>
                          <a:effectLst/>
                          <a:latin typeface="Arial Narrow" pitchFamily="34" charset="0"/>
                          <a:cs typeface="Times New Roman" pitchFamily="18" charset="0"/>
                        </a:rPr>
                        <a:t>Comunicación</a:t>
                      </a:r>
                      <a:r>
                        <a:rPr kumimoji="0" lang="es-ES_tradnl" sz="2400" b="0" i="1" u="none" strike="noStrike" cap="none" normalizeH="0" baseline="0" noProof="0" smtClean="0">
                          <a:ln>
                            <a:noFill/>
                          </a:ln>
                          <a:solidFill>
                            <a:srgbClr val="990033"/>
                          </a:solidFill>
                          <a:effectLst/>
                          <a:latin typeface="Arial Narrow" pitchFamily="34" charset="0"/>
                          <a:cs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s-ES_tradnl" sz="2000" b="0" i="1" u="none" strike="noStrike" cap="none" normalizeH="0" baseline="0" noProof="0" smtClean="0">
                          <a:ln>
                            <a:noFill/>
                          </a:ln>
                          <a:solidFill>
                            <a:srgbClr val="990033"/>
                          </a:solidFill>
                          <a:effectLst/>
                          <a:latin typeface="Arial Narrow" pitchFamily="34" charset="0"/>
                          <a:cs typeface="Times New Roman" pitchFamily="18" charset="0"/>
                        </a:rPr>
                        <a:t>destrezas de interacción en la red con varios géneros</a:t>
                      </a:r>
                      <a:endParaRPr kumimoji="0" lang="es-ES_tradnl" sz="2400" b="0" i="0" u="none" strike="noStrike" cap="none" normalizeH="0" baseline="0" noProof="0" smtClean="0">
                        <a:ln>
                          <a:noFill/>
                        </a:ln>
                        <a:solidFill>
                          <a:srgbClr val="990033"/>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s-ES_tradnl" sz="2500" b="0" i="0" u="none" strike="noStrike" cap="none" normalizeH="0" baseline="0" noProof="0" smtClean="0">
                          <a:ln>
                            <a:noFill/>
                          </a:ln>
                          <a:solidFill>
                            <a:srgbClr val="990033"/>
                          </a:solidFill>
                          <a:effectLst/>
                          <a:latin typeface="Arial Narrow" pitchFamily="34" charset="0"/>
                        </a:rPr>
                        <a:t>Comprensión y expresión de textos impresos.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s-ES_tradnl" sz="2500" b="0" i="0" u="none" strike="noStrike" cap="none" normalizeH="0" baseline="0" noProof="0" smtClean="0">
                          <a:ln>
                            <a:noFill/>
                          </a:ln>
                          <a:solidFill>
                            <a:srgbClr val="990033"/>
                          </a:solidFill>
                          <a:effectLst/>
                          <a:latin typeface="Arial Narrow" pitchFamily="34" charset="0"/>
                        </a:rPr>
                        <a:t>+ Comunicación Mediada por Ordenador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39813">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s-ES_tradnl" sz="2400" b="1" i="0" u="none" strike="noStrike" cap="none" normalizeH="0" baseline="0" noProof="0" smtClean="0">
                          <a:ln>
                            <a:noFill/>
                          </a:ln>
                          <a:solidFill>
                            <a:srgbClr val="990033"/>
                          </a:solidFill>
                          <a:effectLst/>
                          <a:latin typeface="Arial Narrow" pitchFamily="34" charset="0"/>
                          <a:cs typeface="Times New Roman" pitchFamily="18" charset="0"/>
                        </a:rPr>
                        <a:t>Construcción</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s-ES_tradnl" sz="2000" b="0" i="1" u="none" strike="noStrike" cap="none" normalizeH="0" baseline="0" noProof="0" smtClean="0">
                          <a:ln>
                            <a:noFill/>
                          </a:ln>
                          <a:solidFill>
                            <a:srgbClr val="990033"/>
                          </a:solidFill>
                          <a:effectLst/>
                          <a:latin typeface="Arial Narrow" pitchFamily="34" charset="0"/>
                          <a:cs typeface="Times New Roman" pitchFamily="18" charset="0"/>
                        </a:rPr>
                        <a:t>destrezas de producción de discursos multimodales</a:t>
                      </a:r>
                      <a:r>
                        <a:rPr kumimoji="0" lang="es-ES_tradnl" sz="2800" b="0" i="0" u="none" strike="noStrike" cap="none" normalizeH="0" baseline="0" noProof="0" smtClean="0">
                          <a:ln>
                            <a:noFill/>
                          </a:ln>
                          <a:solidFill>
                            <a:srgbClr val="990033"/>
                          </a:solidFill>
                          <a:effectLst/>
                          <a:latin typeface="Arial Narrow"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s-ES_tradnl" sz="2500" b="0" i="0" u="none" strike="noStrike" cap="none" normalizeH="0" baseline="0" noProof="0" dirty="0" smtClean="0">
                          <a:ln>
                            <a:noFill/>
                          </a:ln>
                          <a:solidFill>
                            <a:srgbClr val="990033"/>
                          </a:solidFill>
                          <a:effectLst/>
                          <a:latin typeface="Arial Narrow" pitchFamily="34" charset="0"/>
                        </a:rPr>
                        <a:t>Textos lineales, énfasis en el autor.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s-ES_tradnl" sz="2500" b="0" i="0" u="none" strike="noStrike" cap="none" normalizeH="0" baseline="0" noProof="0" smtClean="0">
                          <a:ln>
                            <a:noFill/>
                          </a:ln>
                          <a:solidFill>
                            <a:srgbClr val="990033"/>
                          </a:solidFill>
                          <a:effectLst/>
                          <a:latin typeface="Arial Narrow" pitchFamily="34" charset="0"/>
                        </a:rPr>
                        <a:t>Hipertextos multimodales, énfasis en la colaboración.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574800">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s-ES_tradnl" sz="2400" b="1" i="0" u="none" strike="noStrike" cap="none" normalizeH="0" baseline="0" noProof="0" smtClean="0">
                          <a:ln>
                            <a:noFill/>
                          </a:ln>
                          <a:solidFill>
                            <a:srgbClr val="990033"/>
                          </a:solidFill>
                          <a:effectLst/>
                          <a:latin typeface="Arial Narrow" pitchFamily="34" charset="0"/>
                          <a:cs typeface="Times New Roman" pitchFamily="18" charset="0"/>
                        </a:rPr>
                        <a:t>Lectura e investigación</a:t>
                      </a:r>
                      <a:endParaRPr kumimoji="0" lang="es-ES_tradnl" sz="2400" b="0" i="0" u="none" strike="noStrike" cap="none" normalizeH="0" baseline="0" noProof="0" smtClean="0">
                        <a:ln>
                          <a:noFill/>
                        </a:ln>
                        <a:solidFill>
                          <a:srgbClr val="990033"/>
                        </a:solidFill>
                        <a:effectLst/>
                        <a:latin typeface="Arial Narrow" pitchFamily="34" charset="0"/>
                        <a:cs typeface="Times New Roman"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r>
                        <a:rPr kumimoji="0" lang="es-ES_tradnl" sz="2000" b="0" i="0" u="none" strike="noStrike" cap="none" normalizeH="0" baseline="0" noProof="0" smtClean="0">
                          <a:ln>
                            <a:noFill/>
                          </a:ln>
                          <a:solidFill>
                            <a:srgbClr val="990033"/>
                          </a:solidFill>
                          <a:effectLst/>
                          <a:latin typeface="Arial Narrow" pitchFamily="34" charset="0"/>
                          <a:cs typeface="Times New Roman" pitchFamily="18" charset="0"/>
                        </a:rPr>
                        <a:t>capacidades de navegación y reflexión crítica.</a:t>
                      </a:r>
                      <a:r>
                        <a:rPr kumimoji="0" lang="es-ES_tradnl" sz="2800" b="0" i="0" u="none" strike="noStrike" cap="none" normalizeH="0" baseline="0" noProof="0" smtClean="0">
                          <a:ln>
                            <a:noFill/>
                          </a:ln>
                          <a:solidFill>
                            <a:srgbClr val="990033"/>
                          </a:solidFill>
                          <a:effectLst/>
                          <a:latin typeface="Arial Narrow"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s-ES_tradnl" sz="2500" b="0" i="0" u="none" strike="noStrike" cap="none" normalizeH="0" baseline="0" noProof="0" smtClean="0">
                          <a:ln>
                            <a:noFill/>
                          </a:ln>
                          <a:solidFill>
                            <a:srgbClr val="990033"/>
                          </a:solidFill>
                          <a:effectLst/>
                          <a:latin typeface="Arial Narrow" pitchFamily="34" charset="0"/>
                        </a:rPr>
                        <a:t>Uso de la biblioteca.</a:t>
                      </a:r>
                    </a:p>
                    <a:p>
                      <a:pPr marL="0" marR="0" lvl="0" indent="0" algn="l" defTabSz="914400" rtl="0" eaLnBrk="1" fontAlgn="base" latinLnBrk="0" hangingPunct="1">
                        <a:lnSpc>
                          <a:spcPct val="85000"/>
                        </a:lnSpc>
                        <a:spcBef>
                          <a:spcPct val="20000"/>
                        </a:spcBef>
                        <a:spcAft>
                          <a:spcPct val="0"/>
                        </a:spcAft>
                        <a:buClrTx/>
                        <a:buSzTx/>
                        <a:buFontTx/>
                        <a:buNone/>
                        <a:tabLst/>
                      </a:pPr>
                      <a:r>
                        <a:rPr kumimoji="0" lang="es-ES_tradnl" sz="2500" b="0" i="0" u="none" strike="noStrike" cap="none" normalizeH="0" baseline="0" noProof="0" smtClean="0">
                          <a:ln>
                            <a:noFill/>
                          </a:ln>
                          <a:solidFill>
                            <a:srgbClr val="990033"/>
                          </a:solidFill>
                          <a:effectLst/>
                          <a:latin typeface="Arial Narrow" pitchFamily="34" charset="0"/>
                        </a:rPr>
                        <a:t>Separa lectura de la evaluación crítica.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s-ES_tradnl" sz="2500" b="0" i="0" u="none" strike="noStrike" cap="none" normalizeH="0" baseline="0" noProof="0" dirty="0" smtClean="0">
                          <a:ln>
                            <a:noFill/>
                          </a:ln>
                          <a:solidFill>
                            <a:srgbClr val="990033"/>
                          </a:solidFill>
                          <a:effectLst/>
                          <a:latin typeface="Arial Narrow" pitchFamily="34" charset="0"/>
                        </a:rPr>
                        <a:t>Uso de Internet.</a:t>
                      </a:r>
                    </a:p>
                    <a:p>
                      <a:pPr marL="0" marR="0" lvl="0" indent="0" algn="l" defTabSz="914400" rtl="0" eaLnBrk="1" fontAlgn="base" latinLnBrk="0" hangingPunct="1">
                        <a:lnSpc>
                          <a:spcPct val="85000"/>
                        </a:lnSpc>
                        <a:spcBef>
                          <a:spcPct val="20000"/>
                        </a:spcBef>
                        <a:spcAft>
                          <a:spcPct val="0"/>
                        </a:spcAft>
                        <a:buClrTx/>
                        <a:buSzTx/>
                        <a:buFontTx/>
                        <a:buNone/>
                        <a:tabLst/>
                      </a:pPr>
                      <a:r>
                        <a:rPr kumimoji="0" lang="es-ES_tradnl" sz="2500" b="0" i="0" u="none" strike="noStrike" cap="none" normalizeH="0" baseline="0" noProof="0" dirty="0" smtClean="0">
                          <a:ln>
                            <a:noFill/>
                          </a:ln>
                          <a:solidFill>
                            <a:srgbClr val="990033"/>
                          </a:solidFill>
                          <a:effectLst/>
                          <a:latin typeface="Arial Narrow" pitchFamily="34" charset="0"/>
                        </a:rPr>
                        <a:t>Sitúa la evaluación crítica en el centro.</a:t>
                      </a:r>
                    </a:p>
                    <a:p>
                      <a:pPr marL="0" marR="0" lvl="0" indent="0" algn="l" defTabSz="914400" rtl="0" eaLnBrk="1" fontAlgn="base" latinLnBrk="0" hangingPunct="1">
                        <a:lnSpc>
                          <a:spcPct val="85000"/>
                        </a:lnSpc>
                        <a:spcBef>
                          <a:spcPct val="20000"/>
                        </a:spcBef>
                        <a:spcAft>
                          <a:spcPct val="0"/>
                        </a:spcAft>
                        <a:buClrTx/>
                        <a:buSzTx/>
                        <a:buFontTx/>
                        <a:buNone/>
                        <a:tabLst/>
                      </a:pPr>
                      <a:r>
                        <a:rPr kumimoji="0" lang="es-ES_tradnl" sz="2500" b="0" i="0" u="none" strike="noStrike" cap="none" normalizeH="0" baseline="0" noProof="0" dirty="0" smtClean="0">
                          <a:ln>
                            <a:noFill/>
                          </a:ln>
                          <a:solidFill>
                            <a:srgbClr val="990033"/>
                          </a:solidFill>
                          <a:effectLst/>
                          <a:latin typeface="Arial Narrow" pitchFamily="34" charset="0"/>
                        </a:rPr>
                        <a:t>Trabajo en línea.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86" name="Rectangle 24"/>
          <p:cNvSpPr>
            <a:spLocks noGrp="1" noChangeArrowheads="1"/>
          </p:cNvSpPr>
          <p:nvPr>
            <p:ph type="title"/>
          </p:nvPr>
        </p:nvSpPr>
        <p:spPr/>
        <p:txBody>
          <a:bodyPr/>
          <a:lstStyle/>
          <a:p>
            <a:r>
              <a:rPr lang="es-ES_tradnl" dirty="0" smtClean="0"/>
              <a:t>Enfoque electrónico</a:t>
            </a:r>
            <a:r>
              <a:rPr lang="es-ES" sz="5400" dirty="0" smtClean="0"/>
              <a:t> </a:t>
            </a:r>
            <a:r>
              <a:rPr lang="es-ES_tradnl" sz="2400" dirty="0" smtClean="0"/>
              <a:t>8</a:t>
            </a:r>
            <a:endParaRPr lang="es-ES" sz="2400" dirty="0" smtClean="0"/>
          </a:p>
        </p:txBody>
      </p:sp>
      <p:sp>
        <p:nvSpPr>
          <p:cNvPr id="236569" name="WordArt 25"/>
          <p:cNvSpPr>
            <a:spLocks noChangeArrowheads="1" noChangeShapeType="1" noTextEdit="1"/>
          </p:cNvSpPr>
          <p:nvPr/>
        </p:nvSpPr>
        <p:spPr bwMode="auto">
          <a:xfrm>
            <a:off x="457200" y="5791200"/>
            <a:ext cx="2286000" cy="609600"/>
          </a:xfrm>
          <a:prstGeom prst="rect">
            <a:avLst/>
          </a:prstGeom>
        </p:spPr>
        <p:txBody>
          <a:bodyPr wrap="none" fromWordArt="1">
            <a:prstTxWarp prst="textSlantUp">
              <a:avLst>
                <a:gd name="adj" fmla="val 26565"/>
              </a:avLst>
            </a:prstTxWarp>
          </a:bodyPr>
          <a:lstStyle/>
          <a:p>
            <a:pPr algn="ctr"/>
            <a:r>
              <a:rPr lang="es-ES" kern="10">
                <a:ln w="9525">
                  <a:solidFill>
                    <a:srgbClr val="000000"/>
                  </a:solidFill>
                  <a:round/>
                  <a:headEnd/>
                  <a:tailEnd/>
                </a:ln>
                <a:solidFill>
                  <a:srgbClr val="A50021"/>
                </a:solidFill>
                <a:latin typeface="Arial Narrow"/>
              </a:rPr>
              <a:t>Warschauer 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6569"/>
                                        </p:tgtEl>
                                        <p:attrNameLst>
                                          <p:attrName>style.visibility</p:attrName>
                                        </p:attrNameLst>
                                      </p:cBhvr>
                                      <p:to>
                                        <p:strVal val="visible"/>
                                      </p:to>
                                    </p:set>
                                    <p:animEffect transition="in" filter="dissolve">
                                      <p:cBhvr>
                                        <p:cTn id="7" dur="500"/>
                                        <p:tgtEl>
                                          <p:spTgt spid="236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6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1 Título"/>
          <p:cNvSpPr>
            <a:spLocks noGrp="1"/>
          </p:cNvSpPr>
          <p:nvPr>
            <p:ph type="title" idx="4294967295"/>
          </p:nvPr>
        </p:nvSpPr>
        <p:spPr/>
        <p:txBody>
          <a:bodyPr/>
          <a:lstStyle/>
          <a:p>
            <a:r>
              <a:rPr lang="es-ES" dirty="0" smtClean="0"/>
              <a:t>La g-Google y web 2.0 </a:t>
            </a:r>
            <a:r>
              <a:rPr lang="es-ES" sz="2400" dirty="0" smtClean="0"/>
              <a:t>9</a:t>
            </a:r>
          </a:p>
        </p:txBody>
      </p:sp>
      <p:sp>
        <p:nvSpPr>
          <p:cNvPr id="14339" name="2 Marcador de contenido"/>
          <p:cNvSpPr>
            <a:spLocks noGrp="1"/>
          </p:cNvSpPr>
          <p:nvPr>
            <p:ph sz="half" idx="4294967295"/>
          </p:nvPr>
        </p:nvSpPr>
        <p:spPr>
          <a:xfrm>
            <a:off x="0" y="609600"/>
            <a:ext cx="4495800" cy="5943600"/>
          </a:xfrm>
        </p:spPr>
        <p:txBody>
          <a:bodyPr/>
          <a:lstStyle/>
          <a:p>
            <a:pPr algn="ctr">
              <a:buFontTx/>
              <a:buNone/>
            </a:pPr>
            <a:r>
              <a:rPr lang="es-ES" sz="2800" smtClean="0"/>
              <a:t>Web 1.0 </a:t>
            </a:r>
            <a:r>
              <a:rPr lang="es-ES" sz="1600" smtClean="0"/>
              <a:t>La red tradicional</a:t>
            </a:r>
          </a:p>
          <a:p>
            <a:r>
              <a:rPr lang="es-ES" sz="2800" smtClean="0"/>
              <a:t>Enciclopedia Espasa Calpe.</a:t>
            </a:r>
          </a:p>
          <a:p>
            <a:r>
              <a:rPr lang="es-ES" sz="2800" smtClean="0"/>
              <a:t>Webs institucionales.</a:t>
            </a:r>
          </a:p>
          <a:p>
            <a:r>
              <a:rPr lang="es-ES" sz="2800" smtClean="0"/>
              <a:t>Adherencia de contenidos.</a:t>
            </a:r>
          </a:p>
          <a:p>
            <a:r>
              <a:rPr lang="es-ES" sz="2800" smtClean="0"/>
              <a:t>Usos predeterminados.</a:t>
            </a:r>
          </a:p>
          <a:p>
            <a:r>
              <a:rPr lang="es-ES" sz="2800" smtClean="0"/>
              <a:t>Evaluación por autoridades.</a:t>
            </a:r>
          </a:p>
          <a:p>
            <a:r>
              <a:rPr lang="es-ES" sz="2800" smtClean="0"/>
              <a:t>Aplicaciones locales. </a:t>
            </a:r>
            <a:r>
              <a:rPr lang="es-ES" sz="2800" i="1" smtClean="0"/>
              <a:t>Windows</a:t>
            </a:r>
            <a:r>
              <a:rPr lang="es-ES" sz="2800" smtClean="0"/>
              <a:t>.</a:t>
            </a:r>
          </a:p>
          <a:p>
            <a:r>
              <a:rPr lang="es-ES" sz="2800" smtClean="0"/>
              <a:t>Consumo de contenidos producidos por otros.</a:t>
            </a:r>
          </a:p>
        </p:txBody>
      </p:sp>
      <p:sp>
        <p:nvSpPr>
          <p:cNvPr id="14340" name="3 Marcador de contenido"/>
          <p:cNvSpPr>
            <a:spLocks noGrp="1"/>
          </p:cNvSpPr>
          <p:nvPr>
            <p:ph sz="half" idx="4294967295"/>
          </p:nvPr>
        </p:nvSpPr>
        <p:spPr>
          <a:xfrm>
            <a:off x="4648200" y="609600"/>
            <a:ext cx="4495800" cy="5943600"/>
          </a:xfrm>
        </p:spPr>
        <p:txBody>
          <a:bodyPr/>
          <a:lstStyle/>
          <a:p>
            <a:pPr algn="ctr">
              <a:buFontTx/>
              <a:buNone/>
            </a:pPr>
            <a:r>
              <a:rPr lang="es-ES" sz="2800" smtClean="0"/>
              <a:t>Web 2.0 </a:t>
            </a:r>
            <a:r>
              <a:rPr lang="es-ES" sz="2000" smtClean="0"/>
              <a:t>Tim O’Really</a:t>
            </a:r>
          </a:p>
          <a:p>
            <a:r>
              <a:rPr lang="es-ES" sz="2800" smtClean="0"/>
              <a:t>Wikipedia.</a:t>
            </a:r>
          </a:p>
          <a:p>
            <a:r>
              <a:rPr lang="es-ES" sz="2800" smtClean="0"/>
              <a:t>Blogs y bloggers.</a:t>
            </a:r>
          </a:p>
          <a:p>
            <a:r>
              <a:rPr lang="es-ES" sz="2800" i="1" smtClean="0"/>
              <a:t>Sindicación. </a:t>
            </a:r>
          </a:p>
          <a:p>
            <a:r>
              <a:rPr lang="es-ES" sz="2800" i="1" smtClean="0"/>
              <a:t>Costumación</a:t>
            </a:r>
            <a:r>
              <a:rPr lang="es-ES" sz="2800" smtClean="0"/>
              <a:t>. Igoogle.</a:t>
            </a:r>
          </a:p>
          <a:p>
            <a:r>
              <a:rPr lang="es-ES" sz="2800" i="1" smtClean="0"/>
              <a:t>Folksonomía</a:t>
            </a:r>
            <a:r>
              <a:rPr lang="es-ES" sz="2800" smtClean="0"/>
              <a:t>.</a:t>
            </a:r>
          </a:p>
          <a:p>
            <a:r>
              <a:rPr lang="es-ES" sz="2800" smtClean="0"/>
              <a:t>Aplicaciones en línea. </a:t>
            </a:r>
            <a:r>
              <a:rPr lang="es-ES" sz="2800" i="1" smtClean="0"/>
              <a:t>Google</a:t>
            </a:r>
            <a:r>
              <a:rPr lang="es-ES" sz="2800" smtClean="0"/>
              <a:t>.</a:t>
            </a:r>
          </a:p>
          <a:p>
            <a:endParaRPr lang="es-ES" sz="2800" smtClean="0"/>
          </a:p>
          <a:p>
            <a:r>
              <a:rPr lang="es-ES" sz="2800" smtClean="0"/>
              <a:t>Aplicaciones participativas: </a:t>
            </a:r>
            <a:r>
              <a:rPr lang="es-ES" sz="2800" i="1" smtClean="0"/>
              <a:t>You Tube, Flickr, Del.icio.us</a:t>
            </a:r>
          </a:p>
        </p:txBody>
      </p:sp>
      <p:sp>
        <p:nvSpPr>
          <p:cNvPr id="7" name="6 Marcador de número de diapositiva"/>
          <p:cNvSpPr txBox="1">
            <a:spLocks noGrp="1"/>
          </p:cNvSpPr>
          <p:nvPr/>
        </p:nvSpPr>
        <p:spPr bwMode="auto">
          <a:xfrm>
            <a:off x="8305800" y="6400800"/>
            <a:ext cx="838200" cy="457200"/>
          </a:xfrm>
          <a:prstGeom prst="rect">
            <a:avLst/>
          </a:prstGeom>
          <a:noFill/>
          <a:ln>
            <a:miter lim="800000"/>
            <a:headEnd/>
            <a:tailEnd/>
          </a:ln>
        </p:spPr>
        <p:txBody>
          <a:bodyPr/>
          <a:lstStyle/>
          <a:p>
            <a:pPr algn="r">
              <a:defRPr/>
            </a:pPr>
            <a:fld id="{0A7312CA-4FFB-45B5-9B89-03166F48DD46}" type="slidenum">
              <a:rPr lang="es-ES" b="1">
                <a:solidFill>
                  <a:srgbClr val="990033"/>
                </a:solidFill>
                <a:latin typeface="+mn-lt"/>
              </a:rPr>
              <a:pPr algn="r">
                <a:defRPr/>
              </a:pPr>
              <a:t>12</a:t>
            </a:fld>
            <a:endParaRPr lang="es-ES" b="1">
              <a:solidFill>
                <a:srgbClr val="990033"/>
              </a:solidFill>
              <a:latin typeface="+mn-lt"/>
            </a:endParaRPr>
          </a:p>
        </p:txBody>
      </p:sp>
      <p:sp>
        <p:nvSpPr>
          <p:cNvPr id="8" name="7 Marcador de número de diapositiva"/>
          <p:cNvSpPr>
            <a:spLocks noGrp="1"/>
          </p:cNvSpPr>
          <p:nvPr>
            <p:ph type="sldNum" sz="quarter" idx="12"/>
          </p:nvPr>
        </p:nvSpPr>
        <p:spPr/>
        <p:txBody>
          <a:bodyPr/>
          <a:lstStyle/>
          <a:p>
            <a:pPr>
              <a:defRPr/>
            </a:pPr>
            <a:fld id="{664460F3-3B26-45B5-BFB9-53CE0E8677E7}" type="slidenum">
              <a:rPr lang="es-ES" smtClean="0"/>
              <a:pPr>
                <a:defRPr/>
              </a:pPr>
              <a:t>12</a:t>
            </a:fld>
            <a:endParaRPr lang="es-ES"/>
          </a:p>
        </p:txBody>
      </p:sp>
      <p:sp>
        <p:nvSpPr>
          <p:cNvPr id="9" name="8 Marcador de pie de página"/>
          <p:cNvSpPr>
            <a:spLocks noGrp="1"/>
          </p:cNvSpPr>
          <p:nvPr>
            <p:ph type="ftr" sz="quarter" idx="11"/>
          </p:nvPr>
        </p:nvSpPr>
        <p:spPr>
          <a:xfrm>
            <a:off x="357158" y="6553200"/>
            <a:ext cx="5543550" cy="304800"/>
          </a:xfrm>
        </p:spPr>
        <p:txBody>
          <a:bodyPr/>
          <a:lstStyle/>
          <a:p>
            <a:pPr algn="l">
              <a:defRPr/>
            </a:pPr>
            <a:r>
              <a:rPr lang="es-ES" dirty="0" smtClean="0"/>
              <a:t>S3 Géneros discursivos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ssolve">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dissolve">
                                      <p:cBhvr>
                                        <p:cTn id="37" dur="500"/>
                                        <p:tgtEl>
                                          <p:spTgt spid="143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dissolve">
                                      <p:cBhvr>
                                        <p:cTn id="42" dur="500"/>
                                        <p:tgtEl>
                                          <p:spTgt spid="143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340">
                                            <p:txEl>
                                              <p:pRg st="0" end="0"/>
                                            </p:txEl>
                                          </p:spTgt>
                                        </p:tgtEl>
                                        <p:attrNameLst>
                                          <p:attrName>style.visibility</p:attrName>
                                        </p:attrNameLst>
                                      </p:cBhvr>
                                      <p:to>
                                        <p:strVal val="visible"/>
                                      </p:to>
                                    </p:set>
                                    <p:animEffect transition="in" filter="dissolve">
                                      <p:cBhvr>
                                        <p:cTn id="47" dur="500"/>
                                        <p:tgtEl>
                                          <p:spTgt spid="1434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340">
                                            <p:txEl>
                                              <p:pRg st="1" end="1"/>
                                            </p:txEl>
                                          </p:spTgt>
                                        </p:tgtEl>
                                        <p:attrNameLst>
                                          <p:attrName>style.visibility</p:attrName>
                                        </p:attrNameLst>
                                      </p:cBhvr>
                                      <p:to>
                                        <p:strVal val="visible"/>
                                      </p:to>
                                    </p:set>
                                    <p:animEffect transition="in" filter="dissolve">
                                      <p:cBhvr>
                                        <p:cTn id="52" dur="500"/>
                                        <p:tgtEl>
                                          <p:spTgt spid="1434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4340">
                                            <p:txEl>
                                              <p:pRg st="2" end="2"/>
                                            </p:txEl>
                                          </p:spTgt>
                                        </p:tgtEl>
                                        <p:attrNameLst>
                                          <p:attrName>style.visibility</p:attrName>
                                        </p:attrNameLst>
                                      </p:cBhvr>
                                      <p:to>
                                        <p:strVal val="visible"/>
                                      </p:to>
                                    </p:set>
                                    <p:animEffect transition="in" filter="dissolve">
                                      <p:cBhvr>
                                        <p:cTn id="57" dur="500"/>
                                        <p:tgtEl>
                                          <p:spTgt spid="14340">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4340">
                                            <p:txEl>
                                              <p:pRg st="3" end="3"/>
                                            </p:txEl>
                                          </p:spTgt>
                                        </p:tgtEl>
                                        <p:attrNameLst>
                                          <p:attrName>style.visibility</p:attrName>
                                        </p:attrNameLst>
                                      </p:cBhvr>
                                      <p:to>
                                        <p:strVal val="visible"/>
                                      </p:to>
                                    </p:set>
                                    <p:animEffect transition="in" filter="dissolve">
                                      <p:cBhvr>
                                        <p:cTn id="62" dur="500"/>
                                        <p:tgtEl>
                                          <p:spTgt spid="14340">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4340">
                                            <p:txEl>
                                              <p:pRg st="4" end="4"/>
                                            </p:txEl>
                                          </p:spTgt>
                                        </p:tgtEl>
                                        <p:attrNameLst>
                                          <p:attrName>style.visibility</p:attrName>
                                        </p:attrNameLst>
                                      </p:cBhvr>
                                      <p:to>
                                        <p:strVal val="visible"/>
                                      </p:to>
                                    </p:set>
                                    <p:animEffect transition="in" filter="dissolve">
                                      <p:cBhvr>
                                        <p:cTn id="67" dur="500"/>
                                        <p:tgtEl>
                                          <p:spTgt spid="14340">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4340">
                                            <p:txEl>
                                              <p:pRg st="5" end="5"/>
                                            </p:txEl>
                                          </p:spTgt>
                                        </p:tgtEl>
                                        <p:attrNameLst>
                                          <p:attrName>style.visibility</p:attrName>
                                        </p:attrNameLst>
                                      </p:cBhvr>
                                      <p:to>
                                        <p:strVal val="visible"/>
                                      </p:to>
                                    </p:set>
                                    <p:animEffect transition="in" filter="dissolve">
                                      <p:cBhvr>
                                        <p:cTn id="72" dur="500"/>
                                        <p:tgtEl>
                                          <p:spTgt spid="14340">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4340">
                                            <p:txEl>
                                              <p:pRg st="6" end="6"/>
                                            </p:txEl>
                                          </p:spTgt>
                                        </p:tgtEl>
                                        <p:attrNameLst>
                                          <p:attrName>style.visibility</p:attrName>
                                        </p:attrNameLst>
                                      </p:cBhvr>
                                      <p:to>
                                        <p:strVal val="visible"/>
                                      </p:to>
                                    </p:set>
                                    <p:animEffect transition="in" filter="dissolve">
                                      <p:cBhvr>
                                        <p:cTn id="77" dur="500"/>
                                        <p:tgtEl>
                                          <p:spTgt spid="14340">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4340">
                                            <p:txEl>
                                              <p:pRg st="8" end="8"/>
                                            </p:txEl>
                                          </p:spTgt>
                                        </p:tgtEl>
                                        <p:attrNameLst>
                                          <p:attrName>style.visibility</p:attrName>
                                        </p:attrNameLst>
                                      </p:cBhvr>
                                      <p:to>
                                        <p:strVal val="visible"/>
                                      </p:to>
                                    </p:set>
                                    <p:animEffect transition="in" filter="dissolve">
                                      <p:cBhvr>
                                        <p:cTn id="82" dur="500"/>
                                        <p:tgtEl>
                                          <p:spTgt spid="1434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5" autoUpdateAnimBg="0"/>
      <p:bldP spid="14340"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5 Marcador de número de diapositiva"/>
          <p:cNvSpPr txBox="1">
            <a:spLocks noGrp="1"/>
          </p:cNvSpPr>
          <p:nvPr/>
        </p:nvSpPr>
        <p:spPr bwMode="auto">
          <a:xfrm>
            <a:off x="8305800" y="6400800"/>
            <a:ext cx="838200" cy="457200"/>
          </a:xfrm>
          <a:prstGeom prst="rect">
            <a:avLst/>
          </a:prstGeom>
          <a:noFill/>
          <a:ln>
            <a:miter lim="800000"/>
            <a:headEnd/>
            <a:tailEnd/>
          </a:ln>
        </p:spPr>
        <p:txBody>
          <a:bodyPr/>
          <a:lstStyle/>
          <a:p>
            <a:pPr algn="r">
              <a:defRPr/>
            </a:pPr>
            <a:fld id="{28143D44-60EA-4118-AEC3-D15A569B9E36}" type="slidenum">
              <a:rPr lang="es-ES" b="1">
                <a:solidFill>
                  <a:srgbClr val="990033"/>
                </a:solidFill>
                <a:latin typeface="+mn-lt"/>
              </a:rPr>
              <a:pPr algn="r">
                <a:defRPr/>
              </a:pPr>
              <a:t>13</a:t>
            </a:fld>
            <a:endParaRPr lang="es-ES" b="1">
              <a:solidFill>
                <a:srgbClr val="990033"/>
              </a:solidFill>
              <a:latin typeface="+mn-lt"/>
            </a:endParaRPr>
          </a:p>
        </p:txBody>
      </p:sp>
      <p:sp>
        <p:nvSpPr>
          <p:cNvPr id="5124" name="Rectangle 2"/>
          <p:cNvSpPr>
            <a:spLocks noGrp="1" noChangeArrowheads="1"/>
          </p:cNvSpPr>
          <p:nvPr>
            <p:ph type="body" idx="4294967295"/>
          </p:nvPr>
        </p:nvSpPr>
        <p:spPr>
          <a:xfrm>
            <a:off x="2209800" y="760413"/>
            <a:ext cx="4897438" cy="828675"/>
          </a:xfrm>
        </p:spPr>
        <p:txBody>
          <a:bodyPr/>
          <a:lstStyle/>
          <a:p>
            <a:pPr algn="ctr" eaLnBrk="1" hangingPunct="1">
              <a:buFontTx/>
              <a:buNone/>
            </a:pPr>
            <a:r>
              <a:rPr lang="es-ES" sz="4400" b="1" smtClean="0"/>
              <a:t>Géneros electrónicos</a:t>
            </a:r>
          </a:p>
        </p:txBody>
      </p:sp>
      <p:sp>
        <p:nvSpPr>
          <p:cNvPr id="18437" name="Rectangle 3"/>
          <p:cNvSpPr>
            <a:spLocks noGrp="1" noChangeArrowheads="1"/>
          </p:cNvSpPr>
          <p:nvPr>
            <p:ph type="title" idx="4294967295"/>
          </p:nvPr>
        </p:nvSpPr>
        <p:spPr/>
        <p:txBody>
          <a:bodyPr/>
          <a:lstStyle/>
          <a:p>
            <a:pPr eaLnBrk="1" hangingPunct="1"/>
            <a:r>
              <a:rPr lang="es-ES_tradnl" sz="4000" dirty="0" smtClean="0"/>
              <a:t>Las nuevas formas de comunicar </a:t>
            </a:r>
            <a:r>
              <a:rPr lang="es-ES_tradnl" sz="2400" dirty="0" smtClean="0"/>
              <a:t>10</a:t>
            </a:r>
            <a:endParaRPr lang="es-ES" sz="2400" dirty="0" smtClean="0"/>
          </a:p>
        </p:txBody>
      </p:sp>
      <p:grpSp>
        <p:nvGrpSpPr>
          <p:cNvPr id="2" name="Group 4"/>
          <p:cNvGrpSpPr>
            <a:grpSpLocks/>
          </p:cNvGrpSpPr>
          <p:nvPr/>
        </p:nvGrpSpPr>
        <p:grpSpPr bwMode="auto">
          <a:xfrm>
            <a:off x="152400" y="3048000"/>
            <a:ext cx="2952750" cy="1020763"/>
            <a:chOff x="113" y="1842"/>
            <a:chExt cx="1860" cy="643"/>
          </a:xfrm>
        </p:grpSpPr>
        <p:sp>
          <p:nvSpPr>
            <p:cNvPr id="18469" name="Rectangle 5"/>
            <p:cNvSpPr>
              <a:spLocks noChangeArrowheads="1"/>
            </p:cNvSpPr>
            <p:nvPr/>
          </p:nvSpPr>
          <p:spPr bwMode="auto">
            <a:xfrm>
              <a:off x="113" y="1979"/>
              <a:ext cx="817" cy="506"/>
            </a:xfrm>
            <a:prstGeom prst="rect">
              <a:avLst/>
            </a:prstGeom>
            <a:noFill/>
            <a:ln w="9525">
              <a:noFill/>
              <a:miter lim="800000"/>
              <a:headEnd/>
              <a:tailEnd/>
            </a:ln>
          </p:spPr>
          <p:txBody>
            <a:bodyPr/>
            <a:lstStyle/>
            <a:p>
              <a:pPr marL="342900" indent="-342900" algn="ctr">
                <a:spcBef>
                  <a:spcPct val="20000"/>
                </a:spcBef>
              </a:pPr>
              <a:r>
                <a:rPr lang="es-ES" sz="4000">
                  <a:solidFill>
                    <a:srgbClr val="990033"/>
                  </a:solidFill>
                  <a:latin typeface="Arial Narrow" pitchFamily="34" charset="0"/>
                </a:rPr>
                <a:t>Chat</a:t>
              </a:r>
            </a:p>
          </p:txBody>
        </p:sp>
        <p:sp>
          <p:nvSpPr>
            <p:cNvPr id="18470" name="Line 6"/>
            <p:cNvSpPr>
              <a:spLocks noChangeShapeType="1"/>
            </p:cNvSpPr>
            <p:nvPr/>
          </p:nvSpPr>
          <p:spPr bwMode="auto">
            <a:xfrm flipH="1">
              <a:off x="884" y="1842"/>
              <a:ext cx="1089" cy="363"/>
            </a:xfrm>
            <a:prstGeom prst="line">
              <a:avLst/>
            </a:prstGeom>
            <a:noFill/>
            <a:ln w="38100">
              <a:solidFill>
                <a:schemeClr val="folHlink"/>
              </a:solidFill>
              <a:round/>
              <a:headEnd/>
              <a:tailEnd type="triangle" w="med" len="med"/>
            </a:ln>
          </p:spPr>
          <p:txBody>
            <a:bodyPr/>
            <a:lstStyle/>
            <a:p>
              <a:endParaRPr lang="es-ES"/>
            </a:p>
          </p:txBody>
        </p:sp>
      </p:grpSp>
      <p:grpSp>
        <p:nvGrpSpPr>
          <p:cNvPr id="3" name="Group 7"/>
          <p:cNvGrpSpPr>
            <a:grpSpLocks/>
          </p:cNvGrpSpPr>
          <p:nvPr/>
        </p:nvGrpSpPr>
        <p:grpSpPr bwMode="auto">
          <a:xfrm>
            <a:off x="1331913" y="3016250"/>
            <a:ext cx="2089150" cy="2603500"/>
            <a:chOff x="839" y="1842"/>
            <a:chExt cx="1316" cy="1640"/>
          </a:xfrm>
        </p:grpSpPr>
        <p:sp>
          <p:nvSpPr>
            <p:cNvPr id="18467" name="Rectangle 8"/>
            <p:cNvSpPr>
              <a:spLocks noChangeArrowheads="1"/>
            </p:cNvSpPr>
            <p:nvPr/>
          </p:nvSpPr>
          <p:spPr bwMode="auto">
            <a:xfrm>
              <a:off x="839" y="2976"/>
              <a:ext cx="1316" cy="506"/>
            </a:xfrm>
            <a:prstGeom prst="rect">
              <a:avLst/>
            </a:prstGeom>
            <a:noFill/>
            <a:ln w="9525">
              <a:noFill/>
              <a:miter lim="800000"/>
              <a:headEnd/>
              <a:tailEnd/>
            </a:ln>
          </p:spPr>
          <p:txBody>
            <a:bodyPr/>
            <a:lstStyle/>
            <a:p>
              <a:pPr marL="342900" indent="-342900" algn="ctr">
                <a:spcBef>
                  <a:spcPct val="20000"/>
                </a:spcBef>
              </a:pPr>
              <a:r>
                <a:rPr lang="es-ES" sz="4000">
                  <a:solidFill>
                    <a:srgbClr val="990033"/>
                  </a:solidFill>
                  <a:latin typeface="Arial Narrow" pitchFamily="34" charset="0"/>
                </a:rPr>
                <a:t>Webcam</a:t>
              </a:r>
            </a:p>
          </p:txBody>
        </p:sp>
        <p:sp>
          <p:nvSpPr>
            <p:cNvPr id="18468" name="Line 9"/>
            <p:cNvSpPr>
              <a:spLocks noChangeShapeType="1"/>
            </p:cNvSpPr>
            <p:nvPr/>
          </p:nvSpPr>
          <p:spPr bwMode="auto">
            <a:xfrm flipH="1">
              <a:off x="1927" y="1842"/>
              <a:ext cx="46" cy="1225"/>
            </a:xfrm>
            <a:prstGeom prst="line">
              <a:avLst/>
            </a:prstGeom>
            <a:noFill/>
            <a:ln w="38100">
              <a:solidFill>
                <a:schemeClr val="folHlink"/>
              </a:solidFill>
              <a:round/>
              <a:headEnd/>
              <a:tailEnd type="triangle" w="med" len="med"/>
            </a:ln>
          </p:spPr>
          <p:txBody>
            <a:bodyPr/>
            <a:lstStyle/>
            <a:p>
              <a:endParaRPr lang="es-ES"/>
            </a:p>
          </p:txBody>
        </p:sp>
      </p:grpSp>
      <p:grpSp>
        <p:nvGrpSpPr>
          <p:cNvPr id="4" name="Group 10"/>
          <p:cNvGrpSpPr>
            <a:grpSpLocks/>
          </p:cNvGrpSpPr>
          <p:nvPr/>
        </p:nvGrpSpPr>
        <p:grpSpPr bwMode="auto">
          <a:xfrm>
            <a:off x="304800" y="3124200"/>
            <a:ext cx="2808288" cy="1812925"/>
            <a:chOff x="204" y="1842"/>
            <a:chExt cx="1769" cy="1142"/>
          </a:xfrm>
        </p:grpSpPr>
        <p:sp>
          <p:nvSpPr>
            <p:cNvPr id="18465" name="Rectangle 11"/>
            <p:cNvSpPr>
              <a:spLocks noChangeArrowheads="1"/>
            </p:cNvSpPr>
            <p:nvPr/>
          </p:nvSpPr>
          <p:spPr bwMode="auto">
            <a:xfrm>
              <a:off x="204" y="2478"/>
              <a:ext cx="1542" cy="506"/>
            </a:xfrm>
            <a:prstGeom prst="rect">
              <a:avLst/>
            </a:prstGeom>
            <a:noFill/>
            <a:ln w="9525">
              <a:noFill/>
              <a:miter lim="800000"/>
              <a:headEnd/>
              <a:tailEnd/>
            </a:ln>
          </p:spPr>
          <p:txBody>
            <a:bodyPr/>
            <a:lstStyle/>
            <a:p>
              <a:pPr marL="342900" indent="-342900" algn="ctr">
                <a:spcBef>
                  <a:spcPct val="20000"/>
                </a:spcBef>
              </a:pPr>
              <a:r>
                <a:rPr lang="es-ES" sz="4000">
                  <a:solidFill>
                    <a:srgbClr val="990033"/>
                  </a:solidFill>
                  <a:latin typeface="Arial Narrow" pitchFamily="34" charset="0"/>
                </a:rPr>
                <a:t>Messanger</a:t>
              </a:r>
            </a:p>
          </p:txBody>
        </p:sp>
        <p:sp>
          <p:nvSpPr>
            <p:cNvPr id="18466" name="Line 12"/>
            <p:cNvSpPr>
              <a:spLocks noChangeShapeType="1"/>
            </p:cNvSpPr>
            <p:nvPr/>
          </p:nvSpPr>
          <p:spPr bwMode="auto">
            <a:xfrm flipH="1">
              <a:off x="1383" y="1842"/>
              <a:ext cx="590" cy="726"/>
            </a:xfrm>
            <a:prstGeom prst="line">
              <a:avLst/>
            </a:prstGeom>
            <a:noFill/>
            <a:ln w="38100">
              <a:solidFill>
                <a:schemeClr val="folHlink"/>
              </a:solidFill>
              <a:round/>
              <a:headEnd/>
              <a:tailEnd type="triangle" w="med" len="med"/>
            </a:ln>
          </p:spPr>
          <p:txBody>
            <a:bodyPr/>
            <a:lstStyle/>
            <a:p>
              <a:endParaRPr lang="es-ES"/>
            </a:p>
          </p:txBody>
        </p:sp>
      </p:grpSp>
      <p:grpSp>
        <p:nvGrpSpPr>
          <p:cNvPr id="5" name="Group 13"/>
          <p:cNvGrpSpPr>
            <a:grpSpLocks/>
          </p:cNvGrpSpPr>
          <p:nvPr/>
        </p:nvGrpSpPr>
        <p:grpSpPr bwMode="auto">
          <a:xfrm>
            <a:off x="1619250" y="3016250"/>
            <a:ext cx="2879725" cy="3384550"/>
            <a:chOff x="1020" y="1842"/>
            <a:chExt cx="1814" cy="2132"/>
          </a:xfrm>
        </p:grpSpPr>
        <p:sp>
          <p:nvSpPr>
            <p:cNvPr id="18463" name="Rectangle 14"/>
            <p:cNvSpPr>
              <a:spLocks noChangeArrowheads="1"/>
            </p:cNvSpPr>
            <p:nvPr/>
          </p:nvSpPr>
          <p:spPr bwMode="auto">
            <a:xfrm>
              <a:off x="1020" y="3475"/>
              <a:ext cx="1814" cy="499"/>
            </a:xfrm>
            <a:prstGeom prst="rect">
              <a:avLst/>
            </a:prstGeom>
            <a:noFill/>
            <a:ln w="9525">
              <a:noFill/>
              <a:miter lim="800000"/>
              <a:headEnd/>
              <a:tailEnd/>
            </a:ln>
          </p:spPr>
          <p:txBody>
            <a:bodyPr/>
            <a:lstStyle/>
            <a:p>
              <a:pPr marL="342900" indent="-342900" algn="ctr">
                <a:spcBef>
                  <a:spcPct val="20000"/>
                </a:spcBef>
              </a:pPr>
              <a:r>
                <a:rPr lang="es-ES" sz="4000">
                  <a:solidFill>
                    <a:srgbClr val="990033"/>
                  </a:solidFill>
                  <a:latin typeface="Arial Narrow" pitchFamily="34" charset="0"/>
                </a:rPr>
                <a:t>Juegos de rol</a:t>
              </a:r>
            </a:p>
          </p:txBody>
        </p:sp>
        <p:sp>
          <p:nvSpPr>
            <p:cNvPr id="18464" name="Line 15"/>
            <p:cNvSpPr>
              <a:spLocks noChangeShapeType="1"/>
            </p:cNvSpPr>
            <p:nvPr/>
          </p:nvSpPr>
          <p:spPr bwMode="auto">
            <a:xfrm>
              <a:off x="1973" y="1842"/>
              <a:ext cx="408" cy="1770"/>
            </a:xfrm>
            <a:prstGeom prst="line">
              <a:avLst/>
            </a:prstGeom>
            <a:noFill/>
            <a:ln w="38100">
              <a:solidFill>
                <a:schemeClr val="folHlink"/>
              </a:solidFill>
              <a:round/>
              <a:headEnd/>
              <a:tailEnd type="triangle" w="med" len="med"/>
            </a:ln>
          </p:spPr>
          <p:txBody>
            <a:bodyPr/>
            <a:lstStyle/>
            <a:p>
              <a:endParaRPr lang="es-ES"/>
            </a:p>
          </p:txBody>
        </p:sp>
      </p:grpSp>
      <p:grpSp>
        <p:nvGrpSpPr>
          <p:cNvPr id="6" name="Group 16"/>
          <p:cNvGrpSpPr>
            <a:grpSpLocks/>
          </p:cNvGrpSpPr>
          <p:nvPr/>
        </p:nvGrpSpPr>
        <p:grpSpPr bwMode="auto">
          <a:xfrm>
            <a:off x="4495800" y="2986088"/>
            <a:ext cx="3744913" cy="3322637"/>
            <a:chOff x="2835" y="1888"/>
            <a:chExt cx="2359" cy="2093"/>
          </a:xfrm>
        </p:grpSpPr>
        <p:sp>
          <p:nvSpPr>
            <p:cNvPr id="18461" name="Rectangle 17"/>
            <p:cNvSpPr>
              <a:spLocks noChangeArrowheads="1"/>
            </p:cNvSpPr>
            <p:nvPr/>
          </p:nvSpPr>
          <p:spPr bwMode="auto">
            <a:xfrm>
              <a:off x="2835" y="3475"/>
              <a:ext cx="2359" cy="506"/>
            </a:xfrm>
            <a:prstGeom prst="rect">
              <a:avLst/>
            </a:prstGeom>
            <a:noFill/>
            <a:ln w="9525">
              <a:noFill/>
              <a:miter lim="800000"/>
              <a:headEnd/>
              <a:tailEnd/>
            </a:ln>
          </p:spPr>
          <p:txBody>
            <a:bodyPr/>
            <a:lstStyle/>
            <a:p>
              <a:pPr marL="342900" indent="-342900" algn="ctr">
                <a:spcBef>
                  <a:spcPct val="20000"/>
                </a:spcBef>
              </a:pPr>
              <a:r>
                <a:rPr lang="es-ES" sz="4000">
                  <a:solidFill>
                    <a:srgbClr val="990033"/>
                  </a:solidFill>
                  <a:latin typeface="Arial Narrow" pitchFamily="34" charset="0"/>
                </a:rPr>
                <a:t>Correo electrónico</a:t>
              </a:r>
            </a:p>
          </p:txBody>
        </p:sp>
        <p:sp>
          <p:nvSpPr>
            <p:cNvPr id="18462" name="Line 18"/>
            <p:cNvSpPr>
              <a:spLocks noChangeShapeType="1"/>
            </p:cNvSpPr>
            <p:nvPr/>
          </p:nvSpPr>
          <p:spPr bwMode="auto">
            <a:xfrm flipH="1">
              <a:off x="3288" y="1888"/>
              <a:ext cx="272" cy="1633"/>
            </a:xfrm>
            <a:prstGeom prst="line">
              <a:avLst/>
            </a:prstGeom>
            <a:noFill/>
            <a:ln w="38100">
              <a:solidFill>
                <a:schemeClr val="folHlink"/>
              </a:solidFill>
              <a:round/>
              <a:headEnd/>
              <a:tailEnd type="triangle" w="med" len="med"/>
            </a:ln>
          </p:spPr>
          <p:txBody>
            <a:bodyPr/>
            <a:lstStyle/>
            <a:p>
              <a:endParaRPr lang="es-ES"/>
            </a:p>
          </p:txBody>
        </p:sp>
      </p:grpSp>
      <p:grpSp>
        <p:nvGrpSpPr>
          <p:cNvPr id="7" name="Group 19"/>
          <p:cNvGrpSpPr>
            <a:grpSpLocks/>
          </p:cNvGrpSpPr>
          <p:nvPr/>
        </p:nvGrpSpPr>
        <p:grpSpPr bwMode="auto">
          <a:xfrm>
            <a:off x="5562600" y="2986088"/>
            <a:ext cx="2952750" cy="2603500"/>
            <a:chOff x="3515" y="1888"/>
            <a:chExt cx="1860" cy="1640"/>
          </a:xfrm>
        </p:grpSpPr>
        <p:sp>
          <p:nvSpPr>
            <p:cNvPr id="18459" name="Rectangle 20"/>
            <p:cNvSpPr>
              <a:spLocks noChangeArrowheads="1"/>
            </p:cNvSpPr>
            <p:nvPr/>
          </p:nvSpPr>
          <p:spPr bwMode="auto">
            <a:xfrm>
              <a:off x="3515" y="3022"/>
              <a:ext cx="1860" cy="506"/>
            </a:xfrm>
            <a:prstGeom prst="rect">
              <a:avLst/>
            </a:prstGeom>
            <a:noFill/>
            <a:ln w="9525">
              <a:noFill/>
              <a:miter lim="800000"/>
              <a:headEnd/>
              <a:tailEnd/>
            </a:ln>
          </p:spPr>
          <p:txBody>
            <a:bodyPr/>
            <a:lstStyle/>
            <a:p>
              <a:pPr marL="342900" indent="-342900" algn="ctr">
                <a:spcBef>
                  <a:spcPct val="20000"/>
                </a:spcBef>
              </a:pPr>
              <a:r>
                <a:rPr lang="es-ES" sz="4000">
                  <a:solidFill>
                    <a:srgbClr val="990033"/>
                  </a:solidFill>
                  <a:latin typeface="Arial Narrow" pitchFamily="34" charset="0"/>
                </a:rPr>
                <a:t>Página web</a:t>
              </a:r>
            </a:p>
          </p:txBody>
        </p:sp>
        <p:sp>
          <p:nvSpPr>
            <p:cNvPr id="18460" name="Line 21"/>
            <p:cNvSpPr>
              <a:spLocks noChangeShapeType="1"/>
            </p:cNvSpPr>
            <p:nvPr/>
          </p:nvSpPr>
          <p:spPr bwMode="auto">
            <a:xfrm>
              <a:off x="3560" y="1888"/>
              <a:ext cx="499" cy="1179"/>
            </a:xfrm>
            <a:prstGeom prst="line">
              <a:avLst/>
            </a:prstGeom>
            <a:noFill/>
            <a:ln w="38100">
              <a:solidFill>
                <a:schemeClr val="folHlink"/>
              </a:solidFill>
              <a:round/>
              <a:headEnd/>
              <a:tailEnd type="triangle" w="med" len="med"/>
            </a:ln>
          </p:spPr>
          <p:txBody>
            <a:bodyPr/>
            <a:lstStyle/>
            <a:p>
              <a:endParaRPr lang="es-ES"/>
            </a:p>
          </p:txBody>
        </p:sp>
      </p:grpSp>
      <p:grpSp>
        <p:nvGrpSpPr>
          <p:cNvPr id="8" name="Group 22"/>
          <p:cNvGrpSpPr>
            <a:grpSpLocks/>
          </p:cNvGrpSpPr>
          <p:nvPr/>
        </p:nvGrpSpPr>
        <p:grpSpPr bwMode="auto">
          <a:xfrm>
            <a:off x="5638800" y="2986088"/>
            <a:ext cx="2449513" cy="1800225"/>
            <a:chOff x="3560" y="1888"/>
            <a:chExt cx="1543" cy="1134"/>
          </a:xfrm>
        </p:grpSpPr>
        <p:sp>
          <p:nvSpPr>
            <p:cNvPr id="18457" name="Rectangle 23"/>
            <p:cNvSpPr>
              <a:spLocks noChangeArrowheads="1"/>
            </p:cNvSpPr>
            <p:nvPr/>
          </p:nvSpPr>
          <p:spPr bwMode="auto">
            <a:xfrm>
              <a:off x="4286" y="2568"/>
              <a:ext cx="817" cy="454"/>
            </a:xfrm>
            <a:prstGeom prst="rect">
              <a:avLst/>
            </a:prstGeom>
            <a:noFill/>
            <a:ln w="9525">
              <a:noFill/>
              <a:miter lim="800000"/>
              <a:headEnd/>
              <a:tailEnd/>
            </a:ln>
          </p:spPr>
          <p:txBody>
            <a:bodyPr/>
            <a:lstStyle/>
            <a:p>
              <a:pPr marL="342900" indent="-342900" algn="ctr">
                <a:spcBef>
                  <a:spcPct val="20000"/>
                </a:spcBef>
              </a:pPr>
              <a:r>
                <a:rPr lang="es-ES" sz="4000">
                  <a:solidFill>
                    <a:srgbClr val="990033"/>
                  </a:solidFill>
                  <a:latin typeface="Arial Narrow" pitchFamily="34" charset="0"/>
                </a:rPr>
                <a:t>Foros</a:t>
              </a:r>
            </a:p>
          </p:txBody>
        </p:sp>
        <p:sp>
          <p:nvSpPr>
            <p:cNvPr id="18458" name="Line 24"/>
            <p:cNvSpPr>
              <a:spLocks noChangeShapeType="1"/>
            </p:cNvSpPr>
            <p:nvPr/>
          </p:nvSpPr>
          <p:spPr bwMode="auto">
            <a:xfrm>
              <a:off x="3560" y="1888"/>
              <a:ext cx="862" cy="726"/>
            </a:xfrm>
            <a:prstGeom prst="line">
              <a:avLst/>
            </a:prstGeom>
            <a:noFill/>
            <a:ln w="38100">
              <a:solidFill>
                <a:schemeClr val="folHlink"/>
              </a:solidFill>
              <a:round/>
              <a:headEnd/>
              <a:tailEnd type="triangle" w="med" len="med"/>
            </a:ln>
          </p:spPr>
          <p:txBody>
            <a:bodyPr/>
            <a:lstStyle/>
            <a:p>
              <a:endParaRPr lang="es-ES"/>
            </a:p>
          </p:txBody>
        </p:sp>
      </p:grpSp>
      <p:grpSp>
        <p:nvGrpSpPr>
          <p:cNvPr id="9" name="Group 25"/>
          <p:cNvGrpSpPr>
            <a:grpSpLocks/>
          </p:cNvGrpSpPr>
          <p:nvPr/>
        </p:nvGrpSpPr>
        <p:grpSpPr bwMode="auto">
          <a:xfrm>
            <a:off x="5638800" y="2986088"/>
            <a:ext cx="3097213" cy="1152525"/>
            <a:chOff x="3560" y="1888"/>
            <a:chExt cx="1951" cy="726"/>
          </a:xfrm>
        </p:grpSpPr>
        <p:sp>
          <p:nvSpPr>
            <p:cNvPr id="18455" name="Rectangle 26"/>
            <p:cNvSpPr>
              <a:spLocks noChangeArrowheads="1"/>
            </p:cNvSpPr>
            <p:nvPr/>
          </p:nvSpPr>
          <p:spPr bwMode="auto">
            <a:xfrm>
              <a:off x="4694" y="2160"/>
              <a:ext cx="817" cy="454"/>
            </a:xfrm>
            <a:prstGeom prst="rect">
              <a:avLst/>
            </a:prstGeom>
            <a:noFill/>
            <a:ln w="9525">
              <a:noFill/>
              <a:miter lim="800000"/>
              <a:headEnd/>
              <a:tailEnd/>
            </a:ln>
          </p:spPr>
          <p:txBody>
            <a:bodyPr/>
            <a:lstStyle/>
            <a:p>
              <a:pPr marL="342900" indent="-342900" algn="ctr">
                <a:spcBef>
                  <a:spcPct val="20000"/>
                </a:spcBef>
              </a:pPr>
              <a:r>
                <a:rPr lang="es-ES" sz="4000">
                  <a:solidFill>
                    <a:srgbClr val="990033"/>
                  </a:solidFill>
                  <a:latin typeface="Arial Narrow" pitchFamily="34" charset="0"/>
                </a:rPr>
                <a:t>Blogs</a:t>
              </a:r>
            </a:p>
          </p:txBody>
        </p:sp>
        <p:sp>
          <p:nvSpPr>
            <p:cNvPr id="18456" name="Line 27"/>
            <p:cNvSpPr>
              <a:spLocks noChangeShapeType="1"/>
            </p:cNvSpPr>
            <p:nvPr/>
          </p:nvSpPr>
          <p:spPr bwMode="auto">
            <a:xfrm>
              <a:off x="3560" y="1888"/>
              <a:ext cx="1134" cy="408"/>
            </a:xfrm>
            <a:prstGeom prst="line">
              <a:avLst/>
            </a:prstGeom>
            <a:noFill/>
            <a:ln w="38100">
              <a:solidFill>
                <a:schemeClr val="folHlink"/>
              </a:solidFill>
              <a:round/>
              <a:headEnd/>
              <a:tailEnd type="triangle" w="med" len="med"/>
            </a:ln>
          </p:spPr>
          <p:txBody>
            <a:bodyPr/>
            <a:lstStyle/>
            <a:p>
              <a:endParaRPr lang="es-ES"/>
            </a:p>
          </p:txBody>
        </p:sp>
      </p:grpSp>
      <p:grpSp>
        <p:nvGrpSpPr>
          <p:cNvPr id="10" name="Group 28"/>
          <p:cNvGrpSpPr>
            <a:grpSpLocks/>
          </p:cNvGrpSpPr>
          <p:nvPr/>
        </p:nvGrpSpPr>
        <p:grpSpPr bwMode="auto">
          <a:xfrm>
            <a:off x="5651500" y="2757488"/>
            <a:ext cx="3492500" cy="649287"/>
            <a:chOff x="3560" y="1752"/>
            <a:chExt cx="2200" cy="409"/>
          </a:xfrm>
        </p:grpSpPr>
        <p:sp>
          <p:nvSpPr>
            <p:cNvPr id="18453" name="Rectangle 29"/>
            <p:cNvSpPr>
              <a:spLocks noChangeArrowheads="1"/>
            </p:cNvSpPr>
            <p:nvPr/>
          </p:nvSpPr>
          <p:spPr bwMode="auto">
            <a:xfrm>
              <a:off x="4943" y="1752"/>
              <a:ext cx="817" cy="409"/>
            </a:xfrm>
            <a:prstGeom prst="rect">
              <a:avLst/>
            </a:prstGeom>
            <a:noFill/>
            <a:ln w="9525">
              <a:noFill/>
              <a:miter lim="800000"/>
              <a:headEnd/>
              <a:tailEnd/>
            </a:ln>
          </p:spPr>
          <p:txBody>
            <a:bodyPr/>
            <a:lstStyle/>
            <a:p>
              <a:pPr marL="342900" indent="-342900" algn="ctr">
                <a:spcBef>
                  <a:spcPct val="20000"/>
                </a:spcBef>
              </a:pPr>
              <a:r>
                <a:rPr lang="es-ES" sz="4000">
                  <a:solidFill>
                    <a:srgbClr val="990033"/>
                  </a:solidFill>
                  <a:latin typeface="Arial Narrow" pitchFamily="34" charset="0"/>
                </a:rPr>
                <a:t>Wikis</a:t>
              </a:r>
            </a:p>
          </p:txBody>
        </p:sp>
        <p:sp>
          <p:nvSpPr>
            <p:cNvPr id="18454" name="Line 30"/>
            <p:cNvSpPr>
              <a:spLocks noChangeShapeType="1"/>
            </p:cNvSpPr>
            <p:nvPr/>
          </p:nvSpPr>
          <p:spPr bwMode="auto">
            <a:xfrm>
              <a:off x="3560" y="1888"/>
              <a:ext cx="1407" cy="90"/>
            </a:xfrm>
            <a:prstGeom prst="line">
              <a:avLst/>
            </a:prstGeom>
            <a:noFill/>
            <a:ln w="38100">
              <a:solidFill>
                <a:schemeClr val="folHlink"/>
              </a:solidFill>
              <a:round/>
              <a:headEnd/>
              <a:tailEnd type="triangle" w="med" len="med"/>
            </a:ln>
          </p:spPr>
          <p:txBody>
            <a:bodyPr/>
            <a:lstStyle/>
            <a:p>
              <a:endParaRPr lang="es-ES"/>
            </a:p>
          </p:txBody>
        </p:sp>
      </p:grpSp>
      <p:grpSp>
        <p:nvGrpSpPr>
          <p:cNvPr id="11" name="Group 31"/>
          <p:cNvGrpSpPr>
            <a:grpSpLocks/>
          </p:cNvGrpSpPr>
          <p:nvPr/>
        </p:nvGrpSpPr>
        <p:grpSpPr bwMode="auto">
          <a:xfrm>
            <a:off x="2057400" y="1676400"/>
            <a:ext cx="2449513" cy="1522413"/>
            <a:chOff x="1292" y="981"/>
            <a:chExt cx="1543" cy="959"/>
          </a:xfrm>
        </p:grpSpPr>
        <p:sp>
          <p:nvSpPr>
            <p:cNvPr id="18451" name="Rectangle 32"/>
            <p:cNvSpPr>
              <a:spLocks noChangeArrowheads="1"/>
            </p:cNvSpPr>
            <p:nvPr/>
          </p:nvSpPr>
          <p:spPr bwMode="auto">
            <a:xfrm>
              <a:off x="1292" y="1434"/>
              <a:ext cx="1497" cy="506"/>
            </a:xfrm>
            <a:prstGeom prst="rect">
              <a:avLst/>
            </a:prstGeom>
            <a:noFill/>
            <a:ln w="9525">
              <a:noFill/>
              <a:miter lim="800000"/>
              <a:headEnd/>
              <a:tailEnd/>
            </a:ln>
          </p:spPr>
          <p:txBody>
            <a:bodyPr/>
            <a:lstStyle/>
            <a:p>
              <a:pPr marL="342900" indent="-342900" algn="ctr">
                <a:spcBef>
                  <a:spcPct val="20000"/>
                </a:spcBef>
              </a:pPr>
              <a:r>
                <a:rPr lang="es-ES" sz="4000">
                  <a:solidFill>
                    <a:srgbClr val="990033"/>
                  </a:solidFill>
                  <a:latin typeface="Arial Narrow" pitchFamily="34" charset="0"/>
                </a:rPr>
                <a:t>Sincrónicos</a:t>
              </a:r>
            </a:p>
          </p:txBody>
        </p:sp>
        <p:sp>
          <p:nvSpPr>
            <p:cNvPr id="18452" name="Line 33"/>
            <p:cNvSpPr>
              <a:spLocks noChangeShapeType="1"/>
            </p:cNvSpPr>
            <p:nvPr/>
          </p:nvSpPr>
          <p:spPr bwMode="auto">
            <a:xfrm flipH="1">
              <a:off x="2154" y="981"/>
              <a:ext cx="681" cy="499"/>
            </a:xfrm>
            <a:prstGeom prst="line">
              <a:avLst/>
            </a:prstGeom>
            <a:noFill/>
            <a:ln w="57150">
              <a:solidFill>
                <a:schemeClr val="folHlink"/>
              </a:solidFill>
              <a:round/>
              <a:headEnd/>
              <a:tailEnd type="triangle" w="med" len="med"/>
            </a:ln>
          </p:spPr>
          <p:txBody>
            <a:bodyPr/>
            <a:lstStyle/>
            <a:p>
              <a:endParaRPr lang="es-ES"/>
            </a:p>
          </p:txBody>
        </p:sp>
      </p:grpSp>
      <p:grpSp>
        <p:nvGrpSpPr>
          <p:cNvPr id="12" name="Group 34"/>
          <p:cNvGrpSpPr>
            <a:grpSpLocks/>
          </p:cNvGrpSpPr>
          <p:nvPr/>
        </p:nvGrpSpPr>
        <p:grpSpPr bwMode="auto">
          <a:xfrm>
            <a:off x="4427538" y="1649413"/>
            <a:ext cx="2592387" cy="1522412"/>
            <a:chOff x="2789" y="981"/>
            <a:chExt cx="1633" cy="959"/>
          </a:xfrm>
        </p:grpSpPr>
        <p:sp>
          <p:nvSpPr>
            <p:cNvPr id="18449" name="Rectangle 35"/>
            <p:cNvSpPr>
              <a:spLocks noChangeArrowheads="1"/>
            </p:cNvSpPr>
            <p:nvPr/>
          </p:nvSpPr>
          <p:spPr bwMode="auto">
            <a:xfrm>
              <a:off x="2789" y="1434"/>
              <a:ext cx="1633" cy="506"/>
            </a:xfrm>
            <a:prstGeom prst="rect">
              <a:avLst/>
            </a:prstGeom>
            <a:noFill/>
            <a:ln w="9525">
              <a:noFill/>
              <a:miter lim="800000"/>
              <a:headEnd/>
              <a:tailEnd/>
            </a:ln>
          </p:spPr>
          <p:txBody>
            <a:bodyPr/>
            <a:lstStyle/>
            <a:p>
              <a:pPr marL="342900" indent="-342900" algn="ctr">
                <a:spcBef>
                  <a:spcPct val="20000"/>
                </a:spcBef>
              </a:pPr>
              <a:r>
                <a:rPr lang="es-ES" sz="4000">
                  <a:solidFill>
                    <a:srgbClr val="990033"/>
                  </a:solidFill>
                  <a:latin typeface="Arial Narrow" pitchFamily="34" charset="0"/>
                </a:rPr>
                <a:t>Asincrónicos</a:t>
              </a:r>
            </a:p>
          </p:txBody>
        </p:sp>
        <p:sp>
          <p:nvSpPr>
            <p:cNvPr id="18450" name="Line 36"/>
            <p:cNvSpPr>
              <a:spLocks noChangeShapeType="1"/>
            </p:cNvSpPr>
            <p:nvPr/>
          </p:nvSpPr>
          <p:spPr bwMode="auto">
            <a:xfrm>
              <a:off x="2835" y="981"/>
              <a:ext cx="589" cy="544"/>
            </a:xfrm>
            <a:prstGeom prst="line">
              <a:avLst/>
            </a:prstGeom>
            <a:noFill/>
            <a:ln w="57150">
              <a:solidFill>
                <a:schemeClr val="folHlink"/>
              </a:solidFill>
              <a:round/>
              <a:headEnd/>
              <a:tailEnd type="triangle" w="med" len="med"/>
            </a:ln>
          </p:spPr>
          <p:txBody>
            <a:bodyPr/>
            <a:lstStyle/>
            <a:p>
              <a:endParaRPr lang="es-ES"/>
            </a:p>
          </p:txBody>
        </p:sp>
      </p:grpSp>
      <p:sp>
        <p:nvSpPr>
          <p:cNvPr id="40" name="39 Marcador de número de diapositiva"/>
          <p:cNvSpPr>
            <a:spLocks noGrp="1"/>
          </p:cNvSpPr>
          <p:nvPr>
            <p:ph type="sldNum" sz="quarter" idx="12"/>
          </p:nvPr>
        </p:nvSpPr>
        <p:spPr/>
        <p:txBody>
          <a:bodyPr/>
          <a:lstStyle/>
          <a:p>
            <a:pPr>
              <a:defRPr/>
            </a:pPr>
            <a:fld id="{664460F3-3B26-45B5-BFB9-53CE0E8677E7}" type="slidenum">
              <a:rPr lang="es-ES" smtClean="0"/>
              <a:pPr>
                <a:defRPr/>
              </a:pPr>
              <a:t>13</a:t>
            </a:fld>
            <a:endParaRPr lang="es-ES"/>
          </a:p>
        </p:txBody>
      </p:sp>
      <p:sp>
        <p:nvSpPr>
          <p:cNvPr id="41" name="40 Marcador de pie de página"/>
          <p:cNvSpPr>
            <a:spLocks noGrp="1"/>
          </p:cNvSpPr>
          <p:nvPr>
            <p:ph type="ftr" sz="quarter" idx="11"/>
          </p:nvPr>
        </p:nvSpPr>
        <p:spPr>
          <a:xfrm>
            <a:off x="285720" y="6553200"/>
            <a:ext cx="5543550" cy="304800"/>
          </a:xfrm>
        </p:spPr>
        <p:txBody>
          <a:bodyPr/>
          <a:lstStyle/>
          <a:p>
            <a:pPr algn="l">
              <a:defRPr/>
            </a:pPr>
            <a:r>
              <a:rPr lang="es-ES" dirty="0" smtClean="0"/>
              <a:t>S3 Géneros discursivos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dissolve">
                                      <p:cBhvr>
                                        <p:cTn id="7" dur="500"/>
                                        <p:tgtEl>
                                          <p:spTgt spid="5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ssolv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ftr" sz="quarter" idx="11"/>
          </p:nvPr>
        </p:nvSpPr>
        <p:spPr>
          <a:noFill/>
        </p:spPr>
        <p:txBody>
          <a:bodyPr/>
          <a:lstStyle/>
          <a:p>
            <a:r>
              <a:rPr lang="es-ES" dirty="0" smtClean="0"/>
              <a:t>S3 Géneros discursivos</a:t>
            </a:r>
          </a:p>
        </p:txBody>
      </p:sp>
      <p:sp>
        <p:nvSpPr>
          <p:cNvPr id="8" name="Rectangle 6"/>
          <p:cNvSpPr>
            <a:spLocks noGrp="1" noChangeArrowheads="1"/>
          </p:cNvSpPr>
          <p:nvPr>
            <p:ph type="sldNum" sz="quarter" idx="12"/>
          </p:nvPr>
        </p:nvSpPr>
        <p:spPr/>
        <p:txBody>
          <a:bodyPr/>
          <a:lstStyle/>
          <a:p>
            <a:pPr>
              <a:defRPr/>
            </a:pPr>
            <a:fld id="{DF1F2243-740B-4736-AC80-DD35AF8C1C69}" type="slidenum">
              <a:rPr lang="es-ES"/>
              <a:pPr>
                <a:defRPr/>
              </a:pPr>
              <a:t>14</a:t>
            </a:fld>
            <a:endParaRPr lang="es-ES"/>
          </a:p>
        </p:txBody>
      </p:sp>
      <p:sp>
        <p:nvSpPr>
          <p:cNvPr id="16388" name="1 Título"/>
          <p:cNvSpPr>
            <a:spLocks noGrp="1"/>
          </p:cNvSpPr>
          <p:nvPr>
            <p:ph type="ctrTitle"/>
          </p:nvPr>
        </p:nvSpPr>
        <p:spPr>
          <a:xfrm>
            <a:off x="214313" y="1357313"/>
            <a:ext cx="8715375" cy="2243137"/>
          </a:xfrm>
        </p:spPr>
        <p:txBody>
          <a:bodyPr/>
          <a:lstStyle/>
          <a:p>
            <a:r>
              <a:rPr lang="es-ES" sz="8000" dirty="0" smtClean="0"/>
              <a:t>Tareas y talleres</a:t>
            </a:r>
            <a:endParaRPr lang="es-ES" sz="8000" dirty="0" smtClean="0"/>
          </a:p>
        </p:txBody>
      </p:sp>
      <p:sp>
        <p:nvSpPr>
          <p:cNvPr id="16389" name="2 Subtítulo"/>
          <p:cNvSpPr>
            <a:spLocks noGrp="1"/>
          </p:cNvSpPr>
          <p:nvPr>
            <p:ph type="subTitle" idx="1"/>
          </p:nvPr>
        </p:nvSpPr>
        <p:spPr/>
        <p:txBody>
          <a:bodyPr/>
          <a:lstStyle/>
          <a:p>
            <a:r>
              <a:rPr lang="es-ES" sz="4800" dirty="0" smtClean="0"/>
              <a:t>Orientaciones</a:t>
            </a:r>
          </a:p>
        </p:txBody>
      </p:sp>
      <p:sp>
        <p:nvSpPr>
          <p:cNvPr id="5" name="4 Marcador de pie de página"/>
          <p:cNvSpPr txBox="1">
            <a:spLocks noGrp="1"/>
          </p:cNvSpPr>
          <p:nvPr/>
        </p:nvSpPr>
        <p:spPr bwMode="auto">
          <a:xfrm>
            <a:off x="323850" y="6553200"/>
            <a:ext cx="5543550" cy="304800"/>
          </a:xfrm>
          <a:prstGeom prst="rect">
            <a:avLst/>
          </a:prstGeom>
          <a:noFill/>
          <a:ln>
            <a:miter lim="800000"/>
            <a:headEnd/>
            <a:tailEnd/>
          </a:ln>
        </p:spPr>
        <p:txBody>
          <a:bodyPr/>
          <a:lstStyle/>
          <a:p>
            <a:pPr algn="ctr">
              <a:defRPr/>
            </a:pPr>
            <a:endParaRPr lang="es-ES" sz="1600" b="1" dirty="0">
              <a:solidFill>
                <a:srgbClr val="A50021"/>
              </a:solidFill>
              <a:latin typeface="+mn-lt"/>
            </a:endParaRP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CB1802B1-9079-4083-921C-28046EFE21D3}" type="slidenum">
              <a:rPr lang="es-ES" sz="2000" b="1">
                <a:solidFill>
                  <a:srgbClr val="A50021"/>
                </a:solidFill>
                <a:latin typeface="+mn-lt"/>
              </a:rPr>
              <a:pPr algn="r">
                <a:defRPr/>
              </a:pPr>
              <a:t>14</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p:txBody>
          <a:bodyPr/>
          <a:lstStyle/>
          <a:p>
            <a:r>
              <a:rPr lang="es-ES" smtClean="0"/>
              <a:t>Tareas y talleres </a:t>
            </a:r>
            <a:r>
              <a:rPr lang="es-ES" sz="2400" smtClean="0"/>
              <a:t>1</a:t>
            </a:r>
          </a:p>
        </p:txBody>
      </p:sp>
      <p:sp>
        <p:nvSpPr>
          <p:cNvPr id="47107" name="2 Marcador de contenido"/>
          <p:cNvSpPr>
            <a:spLocks noGrp="1"/>
          </p:cNvSpPr>
          <p:nvPr>
            <p:ph idx="1"/>
          </p:nvPr>
        </p:nvSpPr>
        <p:spPr/>
        <p:txBody>
          <a:bodyPr/>
          <a:lstStyle/>
          <a:p>
            <a:r>
              <a:rPr lang="es-ES" b="1" dirty="0" smtClean="0"/>
              <a:t>Talleres</a:t>
            </a:r>
            <a:r>
              <a:rPr lang="es-ES" dirty="0" smtClean="0"/>
              <a:t>:</a:t>
            </a:r>
          </a:p>
          <a:p>
            <a:pPr lvl="1"/>
            <a:r>
              <a:rPr lang="es-ES" dirty="0" smtClean="0"/>
              <a:t>Actividad escrita muy útil: cooperativa, </a:t>
            </a:r>
            <a:r>
              <a:rPr lang="es-ES" dirty="0" err="1" smtClean="0"/>
              <a:t>autonomizadora</a:t>
            </a:r>
            <a:r>
              <a:rPr lang="es-ES" dirty="0" smtClean="0"/>
              <a:t>, constructiva, comunicativas, etc.</a:t>
            </a:r>
          </a:p>
          <a:p>
            <a:pPr lvl="1"/>
            <a:r>
              <a:rPr lang="es-ES" dirty="0" smtClean="0"/>
              <a:t>El sistema es muy complejo: asignación aleatorio de </a:t>
            </a:r>
            <a:r>
              <a:rPr lang="es-ES" dirty="0" smtClean="0"/>
              <a:t>correcciones.</a:t>
            </a:r>
            <a:endParaRPr lang="es-ES" dirty="0" smtClean="0"/>
          </a:p>
          <a:p>
            <a:r>
              <a:rPr lang="es-ES" b="1" dirty="0" smtClean="0"/>
              <a:t>Tareas</a:t>
            </a:r>
            <a:r>
              <a:rPr lang="es-ES" dirty="0" smtClean="0"/>
              <a:t> en línea:</a:t>
            </a:r>
            <a:endParaRPr lang="es-ES" dirty="0" smtClean="0"/>
          </a:p>
          <a:p>
            <a:pPr lvl="1"/>
            <a:r>
              <a:rPr lang="es-ES" dirty="0" err="1" smtClean="0"/>
              <a:t>Moodle</a:t>
            </a:r>
            <a:r>
              <a:rPr lang="es-ES" dirty="0" smtClean="0"/>
              <a:t> ofrece varias posibilidades: en línea, fuera línea, colgar un fichero, intercambio de ficheros.</a:t>
            </a:r>
          </a:p>
          <a:p>
            <a:pPr lvl="1"/>
            <a:r>
              <a:rPr lang="es-ES" dirty="0" smtClean="0"/>
              <a:t>Permite controlar fechas, tipos de adjuntos, tamaño, número de ficheros; con o sin grupos, etc.</a:t>
            </a:r>
          </a:p>
          <a:p>
            <a:pPr lvl="1"/>
            <a:r>
              <a:rPr lang="es-ES" dirty="0" smtClean="0"/>
              <a:t>Establece varios tipos de evaluación: ofrece un cuadro dinámico de evaluación.</a:t>
            </a:r>
          </a:p>
          <a:p>
            <a:endParaRPr lang="es-ES" dirty="0" smtClean="0"/>
          </a:p>
        </p:txBody>
      </p:sp>
      <p:sp>
        <p:nvSpPr>
          <p:cNvPr id="47108"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94E3537A-4509-488F-BB16-9E9772E269BA}" type="slidenum">
              <a:rPr lang="es-ES" smtClean="0"/>
              <a:pPr>
                <a:defRPr/>
              </a:pPr>
              <a:t>15</a:t>
            </a:fld>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p:txBody>
          <a:bodyPr/>
          <a:lstStyle/>
          <a:p>
            <a:r>
              <a:rPr lang="es-ES" dirty="0" smtClean="0"/>
              <a:t>Tarea: cuadro de evaluación </a:t>
            </a:r>
            <a:r>
              <a:rPr lang="es-ES" sz="2400" dirty="0" smtClean="0"/>
              <a:t>3</a:t>
            </a:r>
            <a:endParaRPr lang="es-ES" sz="2400" dirty="0" smtClean="0"/>
          </a:p>
        </p:txBody>
      </p:sp>
      <p:sp>
        <p:nvSpPr>
          <p:cNvPr id="48131" name="2 Marcador de pie de página"/>
          <p:cNvSpPr>
            <a:spLocks noGrp="1"/>
          </p:cNvSpPr>
          <p:nvPr>
            <p:ph type="ftr" sz="quarter" idx="11"/>
          </p:nvPr>
        </p:nvSpPr>
        <p:spPr>
          <a:noFill/>
        </p:spPr>
        <p:txBody>
          <a:bodyPr/>
          <a:lstStyle/>
          <a:p>
            <a:pPr algn="l"/>
            <a:r>
              <a:rPr lang="es-ES" dirty="0" smtClean="0"/>
              <a:t>S3 Géneros discursivos</a:t>
            </a:r>
          </a:p>
        </p:txBody>
      </p:sp>
      <p:sp>
        <p:nvSpPr>
          <p:cNvPr id="4" name="3 Marcador de número de diapositiva"/>
          <p:cNvSpPr>
            <a:spLocks noGrp="1"/>
          </p:cNvSpPr>
          <p:nvPr>
            <p:ph type="sldNum" sz="quarter" idx="12"/>
          </p:nvPr>
        </p:nvSpPr>
        <p:spPr/>
        <p:txBody>
          <a:bodyPr/>
          <a:lstStyle/>
          <a:p>
            <a:pPr>
              <a:defRPr/>
            </a:pPr>
            <a:fld id="{CFB4014B-2E75-47FE-B03E-388C23F1F904}" type="slidenum">
              <a:rPr lang="es-ES" smtClean="0"/>
              <a:pPr>
                <a:defRPr/>
              </a:pPr>
              <a:t>16</a:t>
            </a:fld>
            <a:endParaRPr lang="es-ES"/>
          </a:p>
        </p:txBody>
      </p:sp>
      <p:pic>
        <p:nvPicPr>
          <p:cNvPr id="48133" name="Picture 2"/>
          <p:cNvPicPr>
            <a:picLocks noChangeAspect="1" noChangeArrowheads="1"/>
          </p:cNvPicPr>
          <p:nvPr/>
        </p:nvPicPr>
        <p:blipFill>
          <a:blip r:embed="rId3" cstate="print"/>
          <a:srcRect t="6836" r="19290" b="6250"/>
          <a:stretch>
            <a:fillRect/>
          </a:stretch>
        </p:blipFill>
        <p:spPr bwMode="auto">
          <a:xfrm>
            <a:off x="0" y="642938"/>
            <a:ext cx="9085263" cy="550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Tareas: reflexiones didácticas </a:t>
            </a:r>
            <a:r>
              <a:rPr lang="es-ES" sz="2400" dirty="0" smtClean="0"/>
              <a:t>3</a:t>
            </a:r>
            <a:endParaRPr lang="es-ES" sz="2400" dirty="0"/>
          </a:p>
        </p:txBody>
      </p:sp>
      <p:sp>
        <p:nvSpPr>
          <p:cNvPr id="3" name="2 Marcador de contenido"/>
          <p:cNvSpPr>
            <a:spLocks noGrp="1"/>
          </p:cNvSpPr>
          <p:nvPr>
            <p:ph idx="1"/>
          </p:nvPr>
        </p:nvSpPr>
        <p:spPr/>
        <p:txBody>
          <a:bodyPr/>
          <a:lstStyle/>
          <a:p>
            <a:r>
              <a:rPr lang="es-ES" dirty="0" smtClean="0"/>
              <a:t>La digitalización del trabajo es un objetivo secundario u oculto en el grado universitario (Traducción, Lenguas Aplicadas):</a:t>
            </a:r>
          </a:p>
          <a:p>
            <a:pPr lvl="1"/>
            <a:r>
              <a:rPr lang="es-ES" dirty="0" smtClean="0"/>
              <a:t>La práctica profesional es en línea.</a:t>
            </a:r>
          </a:p>
          <a:p>
            <a:pPr lvl="1"/>
            <a:r>
              <a:rPr lang="es-ES" dirty="0" smtClean="0"/>
              <a:t>La escritura profesional es multimodal e </a:t>
            </a:r>
            <a:r>
              <a:rPr lang="es-ES" dirty="0" err="1" smtClean="0"/>
              <a:t>hipertextual</a:t>
            </a:r>
            <a:r>
              <a:rPr lang="es-ES" dirty="0" smtClean="0"/>
              <a:t>.</a:t>
            </a:r>
          </a:p>
          <a:p>
            <a:r>
              <a:rPr lang="es-ES" dirty="0" smtClean="0"/>
              <a:t>La entrega en línea de las tareas facilita:</a:t>
            </a:r>
          </a:p>
          <a:p>
            <a:pPr lvl="1"/>
            <a:r>
              <a:rPr lang="es-ES" dirty="0" smtClean="0"/>
              <a:t>El seguimiento de unas normas comunes: fecha, tipo, etc.</a:t>
            </a:r>
          </a:p>
          <a:p>
            <a:pPr lvl="1"/>
            <a:r>
              <a:rPr lang="es-ES" dirty="0" smtClean="0"/>
              <a:t>La práctica cooperativa de escritura y corrección.</a:t>
            </a:r>
          </a:p>
          <a:p>
            <a:pPr lvl="1"/>
            <a:r>
              <a:rPr lang="es-ES" dirty="0" smtClean="0"/>
              <a:t>La evaluación cooperativa y coordinada del profesorado.</a:t>
            </a:r>
          </a:p>
          <a:p>
            <a:pPr lvl="1"/>
            <a:r>
              <a:rPr lang="es-ES" dirty="0" smtClean="0"/>
              <a:t>La reformulación de textos y el desarrollo de los procesos de composición.</a:t>
            </a:r>
            <a:endParaRPr lang="es-ES" dirty="0"/>
          </a:p>
        </p:txBody>
      </p:sp>
      <p:sp>
        <p:nvSpPr>
          <p:cNvPr id="4" name="3 Marcador de pie de página"/>
          <p:cNvSpPr>
            <a:spLocks noGrp="1"/>
          </p:cNvSpPr>
          <p:nvPr>
            <p:ph type="ftr" sz="quarter" idx="11"/>
          </p:nvPr>
        </p:nvSpPr>
        <p:spPr/>
        <p:txBody>
          <a:bodyPr/>
          <a:lstStyle/>
          <a:p>
            <a:pPr algn="l">
              <a:defRPr/>
            </a:pPr>
            <a:r>
              <a:rPr lang="es-ES" dirty="0" smtClean="0"/>
              <a:t>S3 Géneros discursivos</a:t>
            </a:r>
            <a:endParaRPr lang="es-ES" dirty="0"/>
          </a:p>
        </p:txBody>
      </p:sp>
      <p:sp>
        <p:nvSpPr>
          <p:cNvPr id="5" name="4 Marcador de número de diapositiva"/>
          <p:cNvSpPr>
            <a:spLocks noGrp="1"/>
          </p:cNvSpPr>
          <p:nvPr>
            <p:ph type="sldNum" sz="quarter" idx="12"/>
          </p:nvPr>
        </p:nvSpPr>
        <p:spPr/>
        <p:txBody>
          <a:bodyPr/>
          <a:lstStyle/>
          <a:p>
            <a:pPr>
              <a:defRPr/>
            </a:pPr>
            <a:fld id="{5543247D-B52B-44D3-B36C-9F7AF91B01ED}" type="slidenum">
              <a:rPr lang="es-ES" smtClean="0"/>
              <a:pPr>
                <a:defRPr/>
              </a:pPr>
              <a:t>17</a:t>
            </a:fld>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ftr" sz="quarter" idx="11"/>
          </p:nvPr>
        </p:nvSpPr>
        <p:spPr>
          <a:noFill/>
        </p:spPr>
        <p:txBody>
          <a:bodyPr/>
          <a:lstStyle/>
          <a:p>
            <a:r>
              <a:rPr lang="es-ES" dirty="0" smtClean="0"/>
              <a:t>S3 Géneros discursivos</a:t>
            </a:r>
          </a:p>
        </p:txBody>
      </p:sp>
      <p:sp>
        <p:nvSpPr>
          <p:cNvPr id="8" name="Rectangle 6"/>
          <p:cNvSpPr>
            <a:spLocks noGrp="1" noChangeArrowheads="1"/>
          </p:cNvSpPr>
          <p:nvPr>
            <p:ph type="sldNum" sz="quarter" idx="12"/>
          </p:nvPr>
        </p:nvSpPr>
        <p:spPr/>
        <p:txBody>
          <a:bodyPr/>
          <a:lstStyle/>
          <a:p>
            <a:pPr>
              <a:defRPr/>
            </a:pPr>
            <a:fld id="{DF1F2243-740B-4736-AC80-DD35AF8C1C69}" type="slidenum">
              <a:rPr lang="es-ES"/>
              <a:pPr>
                <a:defRPr/>
              </a:pPr>
              <a:t>18</a:t>
            </a:fld>
            <a:endParaRPr lang="es-ES"/>
          </a:p>
        </p:txBody>
      </p:sp>
      <p:sp>
        <p:nvSpPr>
          <p:cNvPr id="16388" name="1 Título"/>
          <p:cNvSpPr>
            <a:spLocks noGrp="1"/>
          </p:cNvSpPr>
          <p:nvPr>
            <p:ph type="ctrTitle"/>
          </p:nvPr>
        </p:nvSpPr>
        <p:spPr>
          <a:xfrm>
            <a:off x="214313" y="1357313"/>
            <a:ext cx="8715375" cy="2243137"/>
          </a:xfrm>
        </p:spPr>
        <p:txBody>
          <a:bodyPr/>
          <a:lstStyle/>
          <a:p>
            <a:r>
              <a:rPr lang="es-ES" sz="8000" dirty="0" smtClean="0"/>
              <a:t>Foros</a:t>
            </a:r>
          </a:p>
        </p:txBody>
      </p:sp>
      <p:sp>
        <p:nvSpPr>
          <p:cNvPr id="16389" name="2 Subtítulo"/>
          <p:cNvSpPr>
            <a:spLocks noGrp="1"/>
          </p:cNvSpPr>
          <p:nvPr>
            <p:ph type="subTitle" idx="1"/>
          </p:nvPr>
        </p:nvSpPr>
        <p:spPr/>
        <p:txBody>
          <a:bodyPr/>
          <a:lstStyle/>
          <a:p>
            <a:r>
              <a:rPr lang="es-ES" sz="4800" dirty="0" smtClean="0"/>
              <a:t>Orientaciones</a:t>
            </a:r>
          </a:p>
        </p:txBody>
      </p:sp>
      <p:sp>
        <p:nvSpPr>
          <p:cNvPr id="5" name="4 Marcador de pie de página"/>
          <p:cNvSpPr txBox="1">
            <a:spLocks noGrp="1"/>
          </p:cNvSpPr>
          <p:nvPr/>
        </p:nvSpPr>
        <p:spPr bwMode="auto">
          <a:xfrm>
            <a:off x="323850" y="6553200"/>
            <a:ext cx="5543550" cy="304800"/>
          </a:xfrm>
          <a:prstGeom prst="rect">
            <a:avLst/>
          </a:prstGeom>
          <a:noFill/>
          <a:ln>
            <a:miter lim="800000"/>
            <a:headEnd/>
            <a:tailEnd/>
          </a:ln>
        </p:spPr>
        <p:txBody>
          <a:bodyPr/>
          <a:lstStyle/>
          <a:p>
            <a:pPr algn="ctr">
              <a:defRPr/>
            </a:pPr>
            <a:endParaRPr lang="es-ES" sz="1600" b="1" dirty="0">
              <a:solidFill>
                <a:srgbClr val="A50021"/>
              </a:solidFill>
              <a:latin typeface="+mn-lt"/>
            </a:endParaRP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CB1802B1-9079-4083-921C-28046EFE21D3}" type="slidenum">
              <a:rPr lang="es-ES" sz="2000" b="1">
                <a:solidFill>
                  <a:srgbClr val="A50021"/>
                </a:solidFill>
                <a:latin typeface="+mn-lt"/>
              </a:rPr>
              <a:pPr algn="r">
                <a:defRPr/>
              </a:pPr>
              <a:t>18</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p:txBody>
          <a:bodyPr/>
          <a:lstStyle/>
          <a:p>
            <a:r>
              <a:rPr lang="es-ES" smtClean="0"/>
              <a:t>Foros </a:t>
            </a:r>
            <a:r>
              <a:rPr lang="es-ES" sz="2400" smtClean="0"/>
              <a:t>1</a:t>
            </a:r>
          </a:p>
        </p:txBody>
      </p:sp>
      <p:sp>
        <p:nvSpPr>
          <p:cNvPr id="41987" name="2 Marcador de contenido"/>
          <p:cNvSpPr>
            <a:spLocks noGrp="1"/>
          </p:cNvSpPr>
          <p:nvPr>
            <p:ph idx="1"/>
          </p:nvPr>
        </p:nvSpPr>
        <p:spPr/>
        <p:txBody>
          <a:bodyPr/>
          <a:lstStyle/>
          <a:p>
            <a:r>
              <a:rPr lang="es-ES_tradnl" smtClean="0"/>
              <a:t>Es una interacción escrita, asincrónica y plurigestionada.</a:t>
            </a:r>
          </a:p>
          <a:p>
            <a:r>
              <a:rPr lang="es-ES_tradnl" smtClean="0"/>
              <a:t>Moodle ofrece diversidad de opciones:</a:t>
            </a:r>
          </a:p>
          <a:p>
            <a:pPr lvl="1"/>
            <a:r>
              <a:rPr lang="es-ES_tradnl" smtClean="0"/>
              <a:t>Que sea cerrado o abierto (el aprendiz puede abrir temas nuevos de debate).</a:t>
            </a:r>
          </a:p>
          <a:p>
            <a:pPr lvl="1"/>
            <a:r>
              <a:rPr lang="es-ES_tradnl" smtClean="0"/>
              <a:t>Que sea suscripción obligada o optativa (no recibir email).</a:t>
            </a:r>
          </a:p>
          <a:p>
            <a:pPr lvl="1"/>
            <a:r>
              <a:rPr lang="es-ES_tradnl" smtClean="0"/>
              <a:t>Controlar cuándo se abre al aprendiz.</a:t>
            </a:r>
          </a:p>
          <a:p>
            <a:pPr lvl="1"/>
            <a:r>
              <a:rPr lang="es-ES_tradnl" smtClean="0"/>
              <a:t>Revisar como webmaster las aportaciones de cada aprendiz.</a:t>
            </a:r>
          </a:p>
          <a:p>
            <a:pPr lvl="1"/>
            <a:r>
              <a:rPr lang="es-ES_tradnl" smtClean="0"/>
              <a:t>Permitir que los aprendices valoren o no las intervenciones.</a:t>
            </a:r>
          </a:p>
          <a:p>
            <a:pPr lvl="1"/>
            <a:r>
              <a:rPr lang="es-ES_tradnl" smtClean="0"/>
              <a:t>…</a:t>
            </a:r>
          </a:p>
          <a:p>
            <a:r>
              <a:rPr lang="es-ES_tradnl" smtClean="0"/>
              <a:t>Es una herramienta muy poderosa en cursos presenciales.</a:t>
            </a:r>
          </a:p>
        </p:txBody>
      </p:sp>
      <p:sp>
        <p:nvSpPr>
          <p:cNvPr id="41988"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2FD7891B-B946-4C8B-9F60-02C079C9B81C}" type="slidenum">
              <a:rPr lang="es-ES" smtClean="0"/>
              <a:pPr>
                <a:defRPr/>
              </a:pPr>
              <a:t>19</a:t>
            </a:fld>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ftr" sz="quarter" idx="11"/>
          </p:nvPr>
        </p:nvSpPr>
        <p:spPr>
          <a:xfrm>
            <a:off x="323850" y="6572250"/>
            <a:ext cx="3819525" cy="285750"/>
          </a:xfrm>
          <a:noFill/>
        </p:spPr>
        <p:txBody>
          <a:bodyPr/>
          <a:lstStyle/>
          <a:p>
            <a:pPr algn="l"/>
            <a:r>
              <a:rPr lang="es-ES" smtClean="0"/>
              <a:t>S3 Géneros discursivos</a:t>
            </a:r>
          </a:p>
        </p:txBody>
      </p:sp>
      <p:sp>
        <p:nvSpPr>
          <p:cNvPr id="7" name="Rectangle 6"/>
          <p:cNvSpPr>
            <a:spLocks noGrp="1" noChangeArrowheads="1"/>
          </p:cNvSpPr>
          <p:nvPr>
            <p:ph type="sldNum" sz="quarter" idx="12"/>
          </p:nvPr>
        </p:nvSpPr>
        <p:spPr/>
        <p:txBody>
          <a:bodyPr/>
          <a:lstStyle/>
          <a:p>
            <a:pPr>
              <a:defRPr/>
            </a:pPr>
            <a:fld id="{4BF89369-1521-4453-B875-C9529A6C4836}" type="slidenum">
              <a:rPr lang="es-ES"/>
              <a:pPr>
                <a:defRPr/>
              </a:pPr>
              <a:t>2</a:t>
            </a:fld>
            <a:endParaRPr lang="es-ES"/>
          </a:p>
        </p:txBody>
      </p:sp>
      <p:sp>
        <p:nvSpPr>
          <p:cNvPr id="6148" name="1 Título"/>
          <p:cNvSpPr>
            <a:spLocks noGrp="1"/>
          </p:cNvSpPr>
          <p:nvPr>
            <p:ph type="title"/>
          </p:nvPr>
        </p:nvSpPr>
        <p:spPr>
          <a:xfrm flipH="1">
            <a:off x="8286750" y="0"/>
            <a:ext cx="857250" cy="6429375"/>
          </a:xfrm>
        </p:spPr>
        <p:txBody>
          <a:bodyPr vert="vert"/>
          <a:lstStyle/>
          <a:p>
            <a:pPr eaLnBrk="1" hangingPunct="1">
              <a:defRPr/>
            </a:pPr>
            <a:r>
              <a:rPr lang="es-ES" b="1" dirty="0" smtClean="0">
                <a:solidFill>
                  <a:schemeClr val="tx1"/>
                </a:solidFill>
              </a:rPr>
              <a:t>Índice</a:t>
            </a:r>
          </a:p>
        </p:txBody>
      </p:sp>
      <p:sp>
        <p:nvSpPr>
          <p:cNvPr id="14341" name="2 Marcador de contenido"/>
          <p:cNvSpPr>
            <a:spLocks noGrp="1"/>
          </p:cNvSpPr>
          <p:nvPr>
            <p:ph idx="1"/>
          </p:nvPr>
        </p:nvSpPr>
        <p:spPr>
          <a:xfrm>
            <a:off x="0" y="0"/>
            <a:ext cx="8286776" cy="6286520"/>
          </a:xfrm>
        </p:spPr>
        <p:txBody>
          <a:bodyPr/>
          <a:lstStyle/>
          <a:p>
            <a:pPr marL="514350" indent="-514350" eaLnBrk="1" hangingPunct="1">
              <a:spcAft>
                <a:spcPts val="600"/>
              </a:spcAft>
              <a:buFont typeface="Arial Narrow" pitchFamily="34" charset="0"/>
              <a:buAutoNum type="arabicPeriod"/>
            </a:pPr>
            <a:r>
              <a:rPr lang="es-ES" sz="4400" dirty="0" smtClean="0"/>
              <a:t>ELE en línea en la universidad. </a:t>
            </a:r>
            <a:r>
              <a:rPr lang="es-ES" sz="2400" dirty="0" smtClean="0">
                <a:solidFill>
                  <a:srgbClr val="000099"/>
                </a:solidFill>
              </a:rPr>
              <a:t>[9]</a:t>
            </a:r>
          </a:p>
          <a:p>
            <a:pPr marL="514350" indent="-514350" eaLnBrk="1" hangingPunct="1">
              <a:spcAft>
                <a:spcPts val="600"/>
              </a:spcAft>
              <a:buFont typeface="Arial Narrow" pitchFamily="34" charset="0"/>
              <a:buAutoNum type="arabicPeriod"/>
            </a:pPr>
            <a:r>
              <a:rPr lang="es-ES" sz="4400" dirty="0" smtClean="0"/>
              <a:t>Tareas </a:t>
            </a:r>
            <a:r>
              <a:rPr lang="es-ES" sz="4400" dirty="0" smtClean="0"/>
              <a:t>y talleres. </a:t>
            </a:r>
            <a:r>
              <a:rPr lang="es-ES" sz="2400" dirty="0" smtClean="0">
                <a:solidFill>
                  <a:srgbClr val="000099"/>
                </a:solidFill>
              </a:rPr>
              <a:t>[3]</a:t>
            </a:r>
            <a:endParaRPr lang="es-ES" sz="2400" dirty="0" smtClean="0"/>
          </a:p>
          <a:p>
            <a:pPr marL="514350" indent="-514350" eaLnBrk="1" hangingPunct="1">
              <a:spcAft>
                <a:spcPts val="600"/>
              </a:spcAft>
              <a:buFont typeface="Arial Narrow" pitchFamily="34" charset="0"/>
              <a:buAutoNum type="arabicPeriod"/>
            </a:pPr>
            <a:r>
              <a:rPr lang="es-ES" sz="4400" dirty="0" smtClean="0"/>
              <a:t>Foros</a:t>
            </a:r>
            <a:r>
              <a:rPr lang="es-ES" sz="4400" dirty="0" smtClean="0"/>
              <a:t>. </a:t>
            </a:r>
            <a:r>
              <a:rPr lang="es-ES" sz="2400" dirty="0" smtClean="0">
                <a:solidFill>
                  <a:srgbClr val="000099"/>
                </a:solidFill>
              </a:rPr>
              <a:t>[5]</a:t>
            </a:r>
            <a:endParaRPr lang="es-ES" sz="2400" dirty="0" smtClean="0"/>
          </a:p>
          <a:p>
            <a:pPr marL="514350" indent="-514350" eaLnBrk="1" hangingPunct="1">
              <a:spcAft>
                <a:spcPts val="600"/>
              </a:spcAft>
              <a:buFont typeface="Arial Narrow" pitchFamily="34" charset="0"/>
              <a:buAutoNum type="arabicPeriod"/>
            </a:pPr>
            <a:r>
              <a:rPr lang="es-ES" sz="4400" dirty="0" smtClean="0"/>
              <a:t>Chats. </a:t>
            </a:r>
            <a:r>
              <a:rPr lang="es-ES" sz="2400" dirty="0" smtClean="0">
                <a:solidFill>
                  <a:srgbClr val="000099"/>
                </a:solidFill>
              </a:rPr>
              <a:t>[8]</a:t>
            </a:r>
            <a:endParaRPr lang="es-ES" sz="2400" dirty="0" smtClean="0"/>
          </a:p>
          <a:p>
            <a:pPr marL="514350" indent="-514350" eaLnBrk="1" hangingPunct="1">
              <a:spcAft>
                <a:spcPts val="600"/>
              </a:spcAft>
              <a:buFont typeface="Arial Narrow" pitchFamily="34" charset="0"/>
              <a:buAutoNum type="arabicPeriod"/>
            </a:pPr>
            <a:r>
              <a:rPr lang="es-ES" sz="4400" dirty="0" smtClean="0"/>
              <a:t>Wikis.</a:t>
            </a:r>
            <a:r>
              <a:rPr lang="es-ES" sz="2400" dirty="0" smtClean="0"/>
              <a:t> </a:t>
            </a:r>
            <a:r>
              <a:rPr lang="es-ES" sz="2400" dirty="0" smtClean="0">
                <a:solidFill>
                  <a:srgbClr val="000099"/>
                </a:solidFill>
              </a:rPr>
              <a:t>[3]</a:t>
            </a:r>
            <a:endParaRPr lang="es-ES" sz="2400" dirty="0" smtClean="0"/>
          </a:p>
          <a:p>
            <a:pPr marL="514350" indent="-514350" eaLnBrk="1" hangingPunct="1">
              <a:spcAft>
                <a:spcPts val="600"/>
              </a:spcAft>
              <a:buFont typeface="Arial Narrow" pitchFamily="34" charset="0"/>
              <a:buAutoNum type="arabicPeriod"/>
            </a:pPr>
            <a:r>
              <a:rPr lang="es-ES" sz="4400" dirty="0" err="1" smtClean="0"/>
              <a:t>Webquest</a:t>
            </a:r>
            <a:r>
              <a:rPr lang="es-ES" sz="4400" dirty="0" smtClean="0"/>
              <a:t> y otros recursos. </a:t>
            </a:r>
            <a:r>
              <a:rPr lang="es-ES" sz="2400" dirty="0" smtClean="0">
                <a:solidFill>
                  <a:srgbClr val="000099"/>
                </a:solidFill>
              </a:rPr>
              <a:t>[5]</a:t>
            </a:r>
            <a:endParaRPr lang="es-ES" sz="2400" dirty="0" smtClean="0"/>
          </a:p>
          <a:p>
            <a:pPr marL="514350" indent="-514350" eaLnBrk="1" hangingPunct="1">
              <a:spcAft>
                <a:spcPts val="600"/>
              </a:spcAft>
              <a:buFont typeface="Arial Narrow" pitchFamily="34" charset="0"/>
              <a:buAutoNum type="arabicPeriod"/>
            </a:pPr>
            <a:r>
              <a:rPr lang="es-ES" sz="4400" dirty="0" smtClean="0"/>
              <a:t>Reflexiones finales </a:t>
            </a:r>
            <a:r>
              <a:rPr lang="es-ES" sz="2400" dirty="0" smtClean="0">
                <a:solidFill>
                  <a:srgbClr val="000099"/>
                </a:solidFill>
              </a:rPr>
              <a:t>[5]</a:t>
            </a:r>
            <a:r>
              <a:rPr lang="es-ES" sz="4400" dirty="0" smtClean="0">
                <a:solidFill>
                  <a:srgbClr val="000099"/>
                </a:solidFill>
              </a:rPr>
              <a:t> </a:t>
            </a:r>
            <a:r>
              <a:rPr lang="es-ES" sz="2400" dirty="0" smtClean="0"/>
              <a:t>y</a:t>
            </a:r>
            <a:r>
              <a:rPr lang="es-ES" sz="4400" dirty="0" smtClean="0"/>
              <a:t> Epílogo</a:t>
            </a:r>
            <a:r>
              <a:rPr lang="es-ES" sz="4400" dirty="0" smtClean="0"/>
              <a:t>. </a:t>
            </a:r>
            <a:r>
              <a:rPr lang="es-ES" sz="2400" dirty="0" smtClean="0">
                <a:solidFill>
                  <a:srgbClr val="000099"/>
                </a:solidFill>
              </a:rPr>
              <a:t>[1]</a:t>
            </a:r>
            <a:endParaRPr lang="es-ES" sz="2400" dirty="0" smtClean="0"/>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9C5F3DA0-48CA-4337-9ED3-E279F24412E4}" type="slidenum">
              <a:rPr lang="es-ES" sz="2000" b="1">
                <a:solidFill>
                  <a:srgbClr val="A50021"/>
                </a:solidFill>
                <a:latin typeface="+mn-lt"/>
              </a:rPr>
              <a:pPr algn="r">
                <a:defRPr/>
              </a:pPr>
              <a:t>2</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p:txBody>
          <a:bodyPr/>
          <a:lstStyle/>
          <a:p>
            <a:r>
              <a:rPr lang="es-ES" smtClean="0"/>
              <a:t>Foros: tipos </a:t>
            </a:r>
            <a:r>
              <a:rPr lang="es-ES" sz="2400" smtClean="0"/>
              <a:t>2</a:t>
            </a:r>
          </a:p>
        </p:txBody>
      </p:sp>
      <p:sp>
        <p:nvSpPr>
          <p:cNvPr id="43011" name="2 Marcador de pie de página"/>
          <p:cNvSpPr>
            <a:spLocks noGrp="1"/>
          </p:cNvSpPr>
          <p:nvPr>
            <p:ph type="ftr" sz="quarter" idx="11"/>
          </p:nvPr>
        </p:nvSpPr>
        <p:spPr>
          <a:noFill/>
        </p:spPr>
        <p:txBody>
          <a:bodyPr/>
          <a:lstStyle/>
          <a:p>
            <a:pPr algn="l"/>
            <a:r>
              <a:rPr lang="es-ES" dirty="0" smtClean="0"/>
              <a:t>S3 Géneros discursivos</a:t>
            </a:r>
          </a:p>
        </p:txBody>
      </p:sp>
      <p:sp>
        <p:nvSpPr>
          <p:cNvPr id="4" name="3 Marcador de número de diapositiva"/>
          <p:cNvSpPr>
            <a:spLocks noGrp="1"/>
          </p:cNvSpPr>
          <p:nvPr>
            <p:ph type="sldNum" sz="quarter" idx="12"/>
          </p:nvPr>
        </p:nvSpPr>
        <p:spPr/>
        <p:txBody>
          <a:bodyPr/>
          <a:lstStyle/>
          <a:p>
            <a:pPr>
              <a:defRPr/>
            </a:pPr>
            <a:fld id="{9E3E7BAD-E5A6-4D5D-BFA3-14567754F022}" type="slidenum">
              <a:rPr lang="es-ES" smtClean="0"/>
              <a:pPr>
                <a:defRPr/>
              </a:pPr>
              <a:t>20</a:t>
            </a:fld>
            <a:endParaRPr lang="es-ES"/>
          </a:p>
        </p:txBody>
      </p:sp>
      <p:sp>
        <p:nvSpPr>
          <p:cNvPr id="5" name="4 CuadroTexto"/>
          <p:cNvSpPr txBox="1"/>
          <p:nvPr/>
        </p:nvSpPr>
        <p:spPr>
          <a:xfrm>
            <a:off x="3714750" y="785813"/>
            <a:ext cx="1571625" cy="708025"/>
          </a:xfrm>
          <a:prstGeom prst="rect">
            <a:avLst/>
          </a:prstGeom>
          <a:noFill/>
        </p:spPr>
        <p:txBody>
          <a:bodyPr>
            <a:spAutoFit/>
          </a:bodyPr>
          <a:lstStyle/>
          <a:p>
            <a:pPr algn="ctr">
              <a:defRPr/>
            </a:pPr>
            <a:r>
              <a:rPr lang="es-ES" sz="4000" b="1" dirty="0">
                <a:solidFill>
                  <a:schemeClr val="accent6"/>
                </a:solidFill>
                <a:latin typeface="+mj-lt"/>
              </a:rPr>
              <a:t>Foros</a:t>
            </a:r>
          </a:p>
        </p:txBody>
      </p:sp>
      <p:sp>
        <p:nvSpPr>
          <p:cNvPr id="6" name="5 CuadroTexto"/>
          <p:cNvSpPr txBox="1"/>
          <p:nvPr/>
        </p:nvSpPr>
        <p:spPr>
          <a:xfrm>
            <a:off x="1000125" y="1714500"/>
            <a:ext cx="2357438" cy="708025"/>
          </a:xfrm>
          <a:prstGeom prst="rect">
            <a:avLst/>
          </a:prstGeom>
          <a:noFill/>
        </p:spPr>
        <p:txBody>
          <a:bodyPr>
            <a:spAutoFit/>
          </a:bodyPr>
          <a:lstStyle/>
          <a:p>
            <a:pPr algn="ctr">
              <a:defRPr/>
            </a:pPr>
            <a:r>
              <a:rPr lang="es-ES" sz="4000" b="1" dirty="0">
                <a:solidFill>
                  <a:schemeClr val="accent6"/>
                </a:solidFill>
                <a:latin typeface="+mj-lt"/>
              </a:rPr>
              <a:t>Generales</a:t>
            </a:r>
          </a:p>
        </p:txBody>
      </p:sp>
      <p:sp>
        <p:nvSpPr>
          <p:cNvPr id="7" name="6 CuadroTexto"/>
          <p:cNvSpPr txBox="1"/>
          <p:nvPr/>
        </p:nvSpPr>
        <p:spPr>
          <a:xfrm>
            <a:off x="5500688" y="1714500"/>
            <a:ext cx="2500312" cy="708025"/>
          </a:xfrm>
          <a:prstGeom prst="rect">
            <a:avLst/>
          </a:prstGeom>
          <a:noFill/>
        </p:spPr>
        <p:txBody>
          <a:bodyPr>
            <a:spAutoFit/>
          </a:bodyPr>
          <a:lstStyle/>
          <a:p>
            <a:pPr algn="ctr">
              <a:defRPr/>
            </a:pPr>
            <a:r>
              <a:rPr lang="es-ES" sz="4000" b="1" dirty="0">
                <a:solidFill>
                  <a:schemeClr val="accent6"/>
                </a:solidFill>
                <a:latin typeface="+mj-lt"/>
              </a:rPr>
              <a:t>Específicos</a:t>
            </a:r>
          </a:p>
        </p:txBody>
      </p:sp>
      <p:cxnSp>
        <p:nvCxnSpPr>
          <p:cNvPr id="9" name="8 Conector recto de flecha"/>
          <p:cNvCxnSpPr>
            <a:stCxn id="5" idx="2"/>
            <a:endCxn id="6" idx="3"/>
          </p:cNvCxnSpPr>
          <p:nvPr/>
        </p:nvCxnSpPr>
        <p:spPr>
          <a:xfrm rot="5400000">
            <a:off x="3641725" y="1209676"/>
            <a:ext cx="574675" cy="1143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14 Conector recto de flecha"/>
          <p:cNvCxnSpPr>
            <a:stCxn id="5" idx="2"/>
            <a:endCxn id="7" idx="1"/>
          </p:cNvCxnSpPr>
          <p:nvPr/>
        </p:nvCxnSpPr>
        <p:spPr>
          <a:xfrm rot="16200000" flipH="1">
            <a:off x="4713288" y="1281113"/>
            <a:ext cx="574675" cy="10001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15 Llamada rectangular redondeada"/>
          <p:cNvSpPr/>
          <p:nvPr/>
        </p:nvSpPr>
        <p:spPr>
          <a:xfrm>
            <a:off x="142875" y="214313"/>
            <a:ext cx="4000500" cy="1428750"/>
          </a:xfrm>
          <a:prstGeom prst="wedgeRoundRectCallout">
            <a:avLst>
              <a:gd name="adj1" fmla="val 1641"/>
              <a:gd name="adj2" fmla="val 693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s-ES" dirty="0"/>
              <a:t>Relacionado con todo el curso.</a:t>
            </a:r>
          </a:p>
          <a:p>
            <a:pPr>
              <a:buFont typeface="Arial" pitchFamily="34" charset="0"/>
              <a:buChar char="•"/>
              <a:defRPr/>
            </a:pPr>
            <a:r>
              <a:rPr lang="es-ES" dirty="0"/>
              <a:t>Está siempre abierto.</a:t>
            </a:r>
          </a:p>
          <a:p>
            <a:pPr>
              <a:buFont typeface="Arial" pitchFamily="34" charset="0"/>
              <a:buChar char="•"/>
              <a:defRPr/>
            </a:pPr>
            <a:r>
              <a:rPr lang="es-ES" dirty="0"/>
              <a:t>Sin grupos y para todos.</a:t>
            </a:r>
          </a:p>
          <a:p>
            <a:pPr>
              <a:buFont typeface="Arial" pitchFamily="34" charset="0"/>
              <a:buChar char="•"/>
              <a:defRPr/>
            </a:pPr>
            <a:r>
              <a:rPr lang="es-ES" dirty="0"/>
              <a:t>Situado en el bloque inicial.</a:t>
            </a:r>
          </a:p>
        </p:txBody>
      </p:sp>
      <p:sp>
        <p:nvSpPr>
          <p:cNvPr id="17" name="16 Llamada rectangular redondeada"/>
          <p:cNvSpPr/>
          <p:nvPr/>
        </p:nvSpPr>
        <p:spPr>
          <a:xfrm>
            <a:off x="4929188" y="214313"/>
            <a:ext cx="4000500" cy="1428750"/>
          </a:xfrm>
          <a:prstGeom prst="wedgeRoundRectCallout">
            <a:avLst>
              <a:gd name="adj1" fmla="val -3327"/>
              <a:gd name="adj2" fmla="val 665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s-ES" dirty="0"/>
              <a:t>Relacionado con un tema.</a:t>
            </a:r>
          </a:p>
          <a:p>
            <a:pPr>
              <a:buFont typeface="Arial" pitchFamily="34" charset="0"/>
              <a:buChar char="•"/>
              <a:defRPr/>
            </a:pPr>
            <a:r>
              <a:rPr lang="es-ES" dirty="0"/>
              <a:t>Abierto durante un periodo.</a:t>
            </a:r>
          </a:p>
          <a:p>
            <a:pPr>
              <a:buFont typeface="Arial" pitchFamily="34" charset="0"/>
              <a:buChar char="•"/>
              <a:defRPr/>
            </a:pPr>
            <a:r>
              <a:rPr lang="es-ES" dirty="0"/>
              <a:t>Selectivo, con o sin grupos.</a:t>
            </a:r>
          </a:p>
          <a:p>
            <a:pPr>
              <a:buFont typeface="Arial" pitchFamily="34" charset="0"/>
              <a:buChar char="•"/>
              <a:defRPr/>
            </a:pPr>
            <a:r>
              <a:rPr lang="es-ES" dirty="0"/>
              <a:t>Situado en un bloque único.</a:t>
            </a:r>
          </a:p>
        </p:txBody>
      </p:sp>
      <p:sp>
        <p:nvSpPr>
          <p:cNvPr id="22" name="21 CuadroTexto"/>
          <p:cNvSpPr txBox="1"/>
          <p:nvPr/>
        </p:nvSpPr>
        <p:spPr>
          <a:xfrm>
            <a:off x="0" y="3071813"/>
            <a:ext cx="2500313" cy="1446212"/>
          </a:xfrm>
          <a:prstGeom prst="rect">
            <a:avLst/>
          </a:prstGeom>
          <a:noFill/>
        </p:spPr>
        <p:txBody>
          <a:bodyPr>
            <a:spAutoFit/>
          </a:bodyPr>
          <a:lstStyle/>
          <a:p>
            <a:pPr algn="ctr">
              <a:defRPr/>
            </a:pPr>
            <a:r>
              <a:rPr lang="es-ES" sz="4000" b="1" dirty="0">
                <a:latin typeface="+mj-lt"/>
              </a:rPr>
              <a:t>Noticias</a:t>
            </a:r>
          </a:p>
          <a:p>
            <a:pPr algn="ctr">
              <a:defRPr/>
            </a:pPr>
            <a:r>
              <a:rPr lang="es-ES" dirty="0">
                <a:solidFill>
                  <a:srgbClr val="C00000"/>
                </a:solidFill>
                <a:latin typeface="+mj-lt"/>
              </a:rPr>
              <a:t>Cerrado y suscrito </a:t>
            </a:r>
            <a:r>
              <a:rPr lang="es-ES" b="1" dirty="0">
                <a:solidFill>
                  <a:srgbClr val="C00000"/>
                </a:solidFill>
                <a:latin typeface="+mj-lt"/>
              </a:rPr>
              <a:t>formal</a:t>
            </a:r>
          </a:p>
        </p:txBody>
      </p:sp>
      <p:sp>
        <p:nvSpPr>
          <p:cNvPr id="23" name="22 CuadroTexto"/>
          <p:cNvSpPr txBox="1"/>
          <p:nvPr/>
        </p:nvSpPr>
        <p:spPr>
          <a:xfrm>
            <a:off x="1357313" y="4286250"/>
            <a:ext cx="2500312" cy="1446213"/>
          </a:xfrm>
          <a:prstGeom prst="rect">
            <a:avLst/>
          </a:prstGeom>
          <a:noFill/>
        </p:spPr>
        <p:txBody>
          <a:bodyPr>
            <a:spAutoFit/>
          </a:bodyPr>
          <a:lstStyle/>
          <a:p>
            <a:pPr algn="ctr">
              <a:defRPr/>
            </a:pPr>
            <a:r>
              <a:rPr lang="es-ES" sz="4000" b="1" dirty="0">
                <a:latin typeface="+mj-lt"/>
              </a:rPr>
              <a:t>Cafetería</a:t>
            </a:r>
          </a:p>
          <a:p>
            <a:pPr algn="ctr">
              <a:defRPr/>
            </a:pPr>
            <a:r>
              <a:rPr lang="es-ES" dirty="0">
                <a:solidFill>
                  <a:srgbClr val="C00000"/>
                </a:solidFill>
                <a:latin typeface="+mj-lt"/>
              </a:rPr>
              <a:t>Abierto y optativo </a:t>
            </a:r>
            <a:r>
              <a:rPr lang="es-ES" b="1" dirty="0">
                <a:solidFill>
                  <a:srgbClr val="C00000"/>
                </a:solidFill>
                <a:latin typeface="+mj-lt"/>
              </a:rPr>
              <a:t>informal</a:t>
            </a:r>
          </a:p>
        </p:txBody>
      </p:sp>
      <p:cxnSp>
        <p:nvCxnSpPr>
          <p:cNvPr id="28" name="27 Conector recto de flecha"/>
          <p:cNvCxnSpPr>
            <a:stCxn id="6" idx="2"/>
            <a:endCxn id="22" idx="0"/>
          </p:cNvCxnSpPr>
          <p:nvPr/>
        </p:nvCxnSpPr>
        <p:spPr>
          <a:xfrm rot="5400000">
            <a:off x="1389856" y="2283619"/>
            <a:ext cx="649288" cy="9271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0" name="29 Conector recto de flecha"/>
          <p:cNvCxnSpPr>
            <a:stCxn id="6" idx="2"/>
            <a:endCxn id="23" idx="0"/>
          </p:cNvCxnSpPr>
          <p:nvPr/>
        </p:nvCxnSpPr>
        <p:spPr>
          <a:xfrm rot="16200000" flipH="1">
            <a:off x="1460500" y="3140075"/>
            <a:ext cx="1863725" cy="4286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1" name="30 CuadroTexto"/>
          <p:cNvSpPr txBox="1"/>
          <p:nvPr/>
        </p:nvSpPr>
        <p:spPr>
          <a:xfrm>
            <a:off x="2857500" y="2786063"/>
            <a:ext cx="2571750" cy="1446212"/>
          </a:xfrm>
          <a:prstGeom prst="rect">
            <a:avLst/>
          </a:prstGeom>
          <a:noFill/>
        </p:spPr>
        <p:txBody>
          <a:bodyPr>
            <a:spAutoFit/>
          </a:bodyPr>
          <a:lstStyle/>
          <a:p>
            <a:pPr algn="ctr">
              <a:defRPr/>
            </a:pPr>
            <a:r>
              <a:rPr lang="es-ES" sz="4000" b="1" dirty="0">
                <a:latin typeface="+mj-lt"/>
              </a:rPr>
              <a:t>Ayuda</a:t>
            </a:r>
          </a:p>
          <a:p>
            <a:pPr algn="ctr">
              <a:defRPr/>
            </a:pPr>
            <a:r>
              <a:rPr lang="es-ES" dirty="0">
                <a:solidFill>
                  <a:srgbClr val="C00000"/>
                </a:solidFill>
                <a:latin typeface="+mj-lt"/>
              </a:rPr>
              <a:t>Abierto y optativo </a:t>
            </a:r>
            <a:r>
              <a:rPr lang="es-ES" b="1" dirty="0">
                <a:solidFill>
                  <a:srgbClr val="C00000"/>
                </a:solidFill>
                <a:latin typeface="+mj-lt"/>
              </a:rPr>
              <a:t>formal</a:t>
            </a:r>
          </a:p>
        </p:txBody>
      </p:sp>
      <p:cxnSp>
        <p:nvCxnSpPr>
          <p:cNvPr id="33" name="32 Conector recto de flecha"/>
          <p:cNvCxnSpPr>
            <a:stCxn id="6" idx="2"/>
            <a:endCxn id="31" idx="0"/>
          </p:cNvCxnSpPr>
          <p:nvPr/>
        </p:nvCxnSpPr>
        <p:spPr>
          <a:xfrm rot="16200000" flipH="1">
            <a:off x="2978944" y="1621631"/>
            <a:ext cx="363538" cy="19653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5" name="34 Conector recto de flecha"/>
          <p:cNvCxnSpPr>
            <a:stCxn id="7" idx="2"/>
            <a:endCxn id="24" idx="0"/>
          </p:cNvCxnSpPr>
          <p:nvPr/>
        </p:nvCxnSpPr>
        <p:spPr>
          <a:xfrm rot="16200000" flipH="1">
            <a:off x="6569076" y="2605087"/>
            <a:ext cx="1149350" cy="7842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0" name="39 Conector recto de flecha"/>
          <p:cNvCxnSpPr>
            <a:stCxn id="7" idx="2"/>
            <a:endCxn id="37" idx="0"/>
          </p:cNvCxnSpPr>
          <p:nvPr/>
        </p:nvCxnSpPr>
        <p:spPr>
          <a:xfrm rot="5400000">
            <a:off x="3532981" y="2496344"/>
            <a:ext cx="3292475" cy="314483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7" name="36 CuadroTexto"/>
          <p:cNvSpPr txBox="1"/>
          <p:nvPr/>
        </p:nvSpPr>
        <p:spPr>
          <a:xfrm>
            <a:off x="1357313" y="5715000"/>
            <a:ext cx="4500562" cy="708025"/>
          </a:xfrm>
          <a:prstGeom prst="rect">
            <a:avLst/>
          </a:prstGeom>
          <a:noFill/>
        </p:spPr>
        <p:txBody>
          <a:bodyPr>
            <a:spAutoFit/>
          </a:bodyPr>
          <a:lstStyle/>
          <a:p>
            <a:pPr algn="ctr">
              <a:defRPr/>
            </a:pPr>
            <a:r>
              <a:rPr lang="es-ES" sz="4000" b="1" dirty="0">
                <a:latin typeface="+mj-lt"/>
              </a:rPr>
              <a:t>Sustituto: </a:t>
            </a:r>
            <a:r>
              <a:rPr lang="es-ES" dirty="0">
                <a:solidFill>
                  <a:srgbClr val="C00000"/>
                </a:solidFill>
                <a:latin typeface="+mj-lt"/>
              </a:rPr>
              <a:t>blocs, wikis, taller</a:t>
            </a:r>
          </a:p>
        </p:txBody>
      </p:sp>
      <p:sp>
        <p:nvSpPr>
          <p:cNvPr id="24" name="23 CuadroTexto"/>
          <p:cNvSpPr txBox="1"/>
          <p:nvPr/>
        </p:nvSpPr>
        <p:spPr>
          <a:xfrm>
            <a:off x="5929313" y="3571875"/>
            <a:ext cx="3214687" cy="2554288"/>
          </a:xfrm>
          <a:prstGeom prst="rect">
            <a:avLst/>
          </a:prstGeom>
          <a:noFill/>
        </p:spPr>
        <p:txBody>
          <a:bodyPr>
            <a:spAutoFit/>
          </a:bodyPr>
          <a:lstStyle/>
          <a:p>
            <a:pPr algn="ctr">
              <a:defRPr/>
            </a:pPr>
            <a:r>
              <a:rPr lang="es-ES" sz="4000" b="1" dirty="0">
                <a:latin typeface="+mj-lt"/>
              </a:rPr>
              <a:t>Varias técnicas</a:t>
            </a:r>
          </a:p>
          <a:p>
            <a:pPr>
              <a:buFont typeface="Arial" pitchFamily="34" charset="0"/>
              <a:buChar char="•"/>
              <a:defRPr/>
            </a:pPr>
            <a:r>
              <a:rPr lang="es-ES" b="1" dirty="0">
                <a:solidFill>
                  <a:srgbClr val="C00000"/>
                </a:solidFill>
                <a:latin typeface="+mj-lt"/>
              </a:rPr>
              <a:t> </a:t>
            </a:r>
            <a:r>
              <a:rPr lang="es-ES" dirty="0">
                <a:solidFill>
                  <a:srgbClr val="C00000"/>
                </a:solidFill>
                <a:latin typeface="+mj-lt"/>
              </a:rPr>
              <a:t>Resolución de problemas</a:t>
            </a:r>
          </a:p>
          <a:p>
            <a:pPr>
              <a:buFont typeface="Arial" pitchFamily="34" charset="0"/>
              <a:buChar char="•"/>
              <a:defRPr/>
            </a:pPr>
            <a:r>
              <a:rPr lang="es-ES" dirty="0">
                <a:solidFill>
                  <a:srgbClr val="C00000"/>
                </a:solidFill>
                <a:latin typeface="+mj-lt"/>
              </a:rPr>
              <a:t> Afirmaciones dudosas</a:t>
            </a:r>
          </a:p>
          <a:p>
            <a:pPr>
              <a:buFont typeface="Arial" pitchFamily="34" charset="0"/>
              <a:buChar char="•"/>
              <a:defRPr/>
            </a:pPr>
            <a:r>
              <a:rPr lang="es-ES" dirty="0">
                <a:solidFill>
                  <a:srgbClr val="C00000"/>
                </a:solidFill>
                <a:latin typeface="+mj-lt"/>
              </a:rPr>
              <a:t> Revisión entre parejas</a:t>
            </a:r>
          </a:p>
          <a:p>
            <a:pPr>
              <a:buFont typeface="Arial" pitchFamily="34" charset="0"/>
              <a:buChar char="•"/>
              <a:defRPr/>
            </a:pPr>
            <a:r>
              <a:rPr lang="es-ES" dirty="0">
                <a:solidFill>
                  <a:srgbClr val="C00000"/>
                </a:solidFill>
                <a:latin typeface="+mj-lt"/>
              </a:rPr>
              <a:t> Torbellino de ideas</a:t>
            </a:r>
          </a:p>
          <a:p>
            <a:pPr>
              <a:buFont typeface="Arial" pitchFamily="34" charset="0"/>
              <a:buChar char="•"/>
              <a:defRPr/>
            </a:pPr>
            <a:r>
              <a:rPr lang="es-ES" dirty="0">
                <a:solidFill>
                  <a:srgbClr val="C00000"/>
                </a:solidFill>
                <a:latin typeface="+mj-lt"/>
              </a:rPr>
              <a:t> Puesta en común</a:t>
            </a:r>
          </a:p>
        </p:txBody>
      </p:sp>
      <p:sp>
        <p:nvSpPr>
          <p:cNvPr id="51" name="50 Llamada de nube"/>
          <p:cNvSpPr/>
          <p:nvPr/>
        </p:nvSpPr>
        <p:spPr>
          <a:xfrm>
            <a:off x="2786063" y="2357438"/>
            <a:ext cx="2714625" cy="17859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Termómetro del ambiente del curso.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ssolv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dissolve">
                                      <p:cBhvr>
                                        <p:cTn id="46" dur="500"/>
                                        <p:tgtEl>
                                          <p:spTgt spid="3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dissolv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dissolve">
                                      <p:cBhvr>
                                        <p:cTn id="54" dur="5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dissolve">
                                      <p:cBhvr>
                                        <p:cTn id="59" dur="500"/>
                                        <p:tgtEl>
                                          <p:spTgt spid="3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dissolv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dissolve">
                                      <p:cBhvr>
                                        <p:cTn id="67" dur="500"/>
                                        <p:tgtEl>
                                          <p:spTgt spid="35"/>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dissolve">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dissolve">
                                      <p:cBhvr>
                                        <p:cTn id="75" dur="500"/>
                                        <p:tgtEl>
                                          <p:spTgt spid="40"/>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dissolve">
                                      <p:cBhvr>
                                        <p:cTn id="7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6" grpId="0" animBg="1"/>
      <p:bldP spid="17" grpId="0" animBg="1"/>
      <p:bldP spid="22" grpId="0"/>
      <p:bldP spid="23" grpId="0"/>
      <p:bldP spid="31" grpId="0"/>
      <p:bldP spid="37" grpId="0"/>
      <p:bldP spid="24" grpId="0"/>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p:txBody>
          <a:bodyPr/>
          <a:lstStyle/>
          <a:p>
            <a:r>
              <a:rPr lang="es-ES" smtClean="0"/>
              <a:t>Foros: afirmaciones dudosas </a:t>
            </a:r>
            <a:r>
              <a:rPr lang="es-ES" sz="2400" smtClean="0"/>
              <a:t>3</a:t>
            </a:r>
          </a:p>
        </p:txBody>
      </p:sp>
      <p:sp>
        <p:nvSpPr>
          <p:cNvPr id="44035" name="2 Marcador de contenido"/>
          <p:cNvSpPr>
            <a:spLocks noGrp="1"/>
          </p:cNvSpPr>
          <p:nvPr>
            <p:ph idx="1"/>
          </p:nvPr>
        </p:nvSpPr>
        <p:spPr/>
        <p:txBody>
          <a:bodyPr/>
          <a:lstStyle/>
          <a:p>
            <a:pPr>
              <a:buFontTx/>
              <a:buNone/>
            </a:pPr>
            <a:r>
              <a:rPr lang="es-ES" b="1" dirty="0" smtClean="0">
                <a:solidFill>
                  <a:srgbClr val="002060"/>
                </a:solidFill>
              </a:rPr>
              <a:t>Sobre las universidades europeas:</a:t>
            </a:r>
          </a:p>
          <a:p>
            <a:r>
              <a:rPr lang="es-ES" dirty="0" smtClean="0">
                <a:solidFill>
                  <a:srgbClr val="002060"/>
                </a:solidFill>
              </a:rPr>
              <a:t>En Italia la mayoría de exámenes son orales.</a:t>
            </a:r>
          </a:p>
          <a:p>
            <a:r>
              <a:rPr lang="es-ES" dirty="0" smtClean="0">
                <a:solidFill>
                  <a:srgbClr val="002060"/>
                </a:solidFill>
              </a:rPr>
              <a:t>En Bélgica hay control de asistencias siempre.</a:t>
            </a:r>
          </a:p>
          <a:p>
            <a:r>
              <a:rPr lang="es-ES" dirty="0" smtClean="0">
                <a:solidFill>
                  <a:srgbClr val="002060"/>
                </a:solidFill>
              </a:rPr>
              <a:t>En Alemania no se aplaude, se golpea la mesa.</a:t>
            </a:r>
          </a:p>
          <a:p>
            <a:r>
              <a:rPr lang="es-ES" dirty="0" smtClean="0">
                <a:solidFill>
                  <a:srgbClr val="002060"/>
                </a:solidFill>
              </a:rPr>
              <a:t>En Portugal es obligatorio participar activamente en clase.</a:t>
            </a:r>
          </a:p>
          <a:p>
            <a:pPr>
              <a:buFontTx/>
              <a:buNone/>
            </a:pPr>
            <a:r>
              <a:rPr lang="es-ES" b="1" dirty="0" smtClean="0">
                <a:solidFill>
                  <a:srgbClr val="002060"/>
                </a:solidFill>
              </a:rPr>
              <a:t>Sobre la redacción académica:</a:t>
            </a:r>
          </a:p>
          <a:p>
            <a:r>
              <a:rPr lang="es-ES" dirty="0" smtClean="0">
                <a:solidFill>
                  <a:srgbClr val="002060"/>
                </a:solidFill>
              </a:rPr>
              <a:t>En español hay más citas de autoridad que en inglés.</a:t>
            </a:r>
          </a:p>
          <a:p>
            <a:r>
              <a:rPr lang="es-ES" dirty="0" smtClean="0">
                <a:solidFill>
                  <a:srgbClr val="002060"/>
                </a:solidFill>
              </a:rPr>
              <a:t>Los artículos científicos en español están más estructurados y son más directos que en inglés.</a:t>
            </a:r>
          </a:p>
          <a:p>
            <a:r>
              <a:rPr lang="es-ES" dirty="0" smtClean="0">
                <a:solidFill>
                  <a:srgbClr val="0070C0"/>
                </a:solidFill>
              </a:rPr>
              <a:t>…</a:t>
            </a:r>
          </a:p>
        </p:txBody>
      </p:sp>
      <p:sp>
        <p:nvSpPr>
          <p:cNvPr id="44036"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E62C7110-6C39-4878-9596-66FAF80A9F82}" type="slidenum">
              <a:rPr lang="es-ES" smtClean="0"/>
              <a:pPr>
                <a:defRPr/>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Marcador de pie de página"/>
          <p:cNvSpPr>
            <a:spLocks noGrp="1"/>
          </p:cNvSpPr>
          <p:nvPr>
            <p:ph type="ftr" sz="quarter" idx="11"/>
          </p:nvPr>
        </p:nvSpPr>
        <p:spPr>
          <a:noFill/>
        </p:spPr>
        <p:txBody>
          <a:bodyPr/>
          <a:lstStyle/>
          <a:p>
            <a:pPr algn="l"/>
            <a:r>
              <a:rPr lang="es-ES" dirty="0" smtClean="0"/>
              <a:t>S3 Géneros discursivos</a:t>
            </a:r>
          </a:p>
        </p:txBody>
      </p:sp>
      <p:sp>
        <p:nvSpPr>
          <p:cNvPr id="5" name="3 Marcador de número de diapositiva"/>
          <p:cNvSpPr>
            <a:spLocks noGrp="1"/>
          </p:cNvSpPr>
          <p:nvPr>
            <p:ph type="sldNum" sz="quarter" idx="12"/>
          </p:nvPr>
        </p:nvSpPr>
        <p:spPr/>
        <p:txBody>
          <a:bodyPr/>
          <a:lstStyle/>
          <a:p>
            <a:pPr>
              <a:defRPr/>
            </a:pPr>
            <a:fld id="{9258CD30-2BE3-4523-A935-6666D493DB7E}" type="slidenum">
              <a:rPr lang="es-ES"/>
              <a:pPr>
                <a:defRPr/>
              </a:pPr>
              <a:t>22</a:t>
            </a:fld>
            <a:endParaRPr lang="es-ES"/>
          </a:p>
        </p:txBody>
      </p:sp>
      <p:pic>
        <p:nvPicPr>
          <p:cNvPr id="45060" name="Picture 1027"/>
          <p:cNvPicPr>
            <a:picLocks noChangeAspect="1" noChangeArrowheads="1"/>
          </p:cNvPicPr>
          <p:nvPr/>
        </p:nvPicPr>
        <p:blipFill>
          <a:blip r:embed="rId3" cstate="print"/>
          <a:srcRect l="4688" t="16328" r="3906" b="7109"/>
          <a:stretch>
            <a:fillRect/>
          </a:stretch>
        </p:blipFill>
        <p:spPr bwMode="auto">
          <a:xfrm>
            <a:off x="0" y="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pPr eaLnBrk="1" hangingPunct="1"/>
            <a:r>
              <a:rPr lang="es-ES" smtClean="0"/>
              <a:t>Foros: recomendaciones </a:t>
            </a:r>
            <a:r>
              <a:rPr lang="es-ES" sz="2400" smtClean="0"/>
              <a:t>5</a:t>
            </a:r>
          </a:p>
        </p:txBody>
      </p:sp>
      <p:sp>
        <p:nvSpPr>
          <p:cNvPr id="17411" name="2 Marcador de contenido"/>
          <p:cNvSpPr>
            <a:spLocks noGrp="1"/>
          </p:cNvSpPr>
          <p:nvPr>
            <p:ph idx="1"/>
          </p:nvPr>
        </p:nvSpPr>
        <p:spPr/>
        <p:txBody>
          <a:bodyPr/>
          <a:lstStyle/>
          <a:p>
            <a:pPr marL="514350" indent="-514350" eaLnBrk="1" hangingPunct="1">
              <a:buFont typeface="+mj-lt"/>
              <a:buAutoNum type="arabicPeriod"/>
              <a:defRPr/>
            </a:pPr>
            <a:r>
              <a:rPr lang="es-ES" b="1" dirty="0" smtClean="0"/>
              <a:t>Diseño</a:t>
            </a:r>
            <a:r>
              <a:rPr lang="es-ES" dirty="0" smtClean="0"/>
              <a:t>. Distinguir muy bien cada tipo de foro: especificar propósito, mecánica, evaluación, ubicación, etc.</a:t>
            </a:r>
          </a:p>
          <a:p>
            <a:pPr marL="514350" indent="-514350" eaLnBrk="1" hangingPunct="1">
              <a:buFont typeface="+mj-lt"/>
              <a:buAutoNum type="arabicPeriod"/>
              <a:defRPr/>
            </a:pPr>
            <a:r>
              <a:rPr lang="es-ES" b="1" dirty="0" smtClean="0"/>
              <a:t>Ayudar al estudiante. </a:t>
            </a:r>
            <a:r>
              <a:rPr lang="es-ES" dirty="0" smtClean="0"/>
              <a:t>Dar ejemplos con la propia participación, establecer normas de uso lingüístico.</a:t>
            </a:r>
          </a:p>
          <a:p>
            <a:pPr marL="514350" indent="-514350" eaLnBrk="1" hangingPunct="1">
              <a:buFont typeface="+mj-lt"/>
              <a:buAutoNum type="arabicPeriod"/>
              <a:defRPr/>
            </a:pPr>
            <a:r>
              <a:rPr lang="es-ES" b="1" dirty="0" smtClean="0"/>
              <a:t>Animación</a:t>
            </a:r>
            <a:r>
              <a:rPr lang="es-ES" dirty="0" smtClean="0"/>
              <a:t>. Incluir consignas sucesivas o encadenadas a lo largo de periodo de uso de un foro.</a:t>
            </a:r>
          </a:p>
          <a:p>
            <a:pPr marL="514350" indent="-514350" eaLnBrk="1" hangingPunct="1">
              <a:buFont typeface="+mj-lt"/>
              <a:buAutoNum type="arabicPeriod"/>
              <a:defRPr/>
            </a:pPr>
            <a:r>
              <a:rPr lang="es-ES" b="1" dirty="0" smtClean="0"/>
              <a:t>Control. </a:t>
            </a:r>
            <a:r>
              <a:rPr lang="es-ES" dirty="0" smtClean="0"/>
              <a:t>Gestionar bien el periodo y la visualización.</a:t>
            </a:r>
          </a:p>
          <a:p>
            <a:pPr marL="514350" indent="-514350" eaLnBrk="1" hangingPunct="1">
              <a:buFont typeface="+mj-lt"/>
              <a:buAutoNum type="arabicPeriod"/>
              <a:defRPr/>
            </a:pPr>
            <a:r>
              <a:rPr lang="es-ES" b="1" dirty="0" smtClean="0"/>
              <a:t>Material de consulta</a:t>
            </a:r>
            <a:r>
              <a:rPr lang="es-ES" dirty="0" smtClean="0"/>
              <a:t>. Es interesante dejarlo abierto como material de consulta, para aprovecharlo después. &gt; Wikis, blogs.</a:t>
            </a:r>
          </a:p>
          <a:p>
            <a:pPr eaLnBrk="1" hangingPunct="1">
              <a:defRPr/>
            </a:pPr>
            <a:endParaRPr lang="es-ES" dirty="0" smtClean="0"/>
          </a:p>
        </p:txBody>
      </p:sp>
      <p:sp>
        <p:nvSpPr>
          <p:cNvPr id="46084"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6175A628-43A8-4E7B-9394-ACEEBDF00D7C}" type="slidenum">
              <a:rPr lang="es-ES"/>
              <a:pPr>
                <a:defRPr/>
              </a:pPr>
              <a:t>23</a:t>
            </a:fld>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1"/>
          </p:nvPr>
        </p:nvSpPr>
        <p:spPr>
          <a:noFill/>
        </p:spPr>
        <p:txBody>
          <a:bodyPr/>
          <a:lstStyle/>
          <a:p>
            <a:r>
              <a:rPr lang="es-ES" smtClean="0"/>
              <a:t>S3 Géneros discursivos</a:t>
            </a:r>
          </a:p>
        </p:txBody>
      </p:sp>
      <p:sp>
        <p:nvSpPr>
          <p:cNvPr id="8" name="Rectangle 6"/>
          <p:cNvSpPr>
            <a:spLocks noGrp="1" noChangeArrowheads="1"/>
          </p:cNvSpPr>
          <p:nvPr>
            <p:ph type="sldNum" sz="quarter" idx="12"/>
          </p:nvPr>
        </p:nvSpPr>
        <p:spPr/>
        <p:txBody>
          <a:bodyPr/>
          <a:lstStyle/>
          <a:p>
            <a:pPr>
              <a:defRPr/>
            </a:pPr>
            <a:fld id="{5714F566-8739-4428-95BF-7C65511460D8}" type="slidenum">
              <a:rPr lang="es-ES"/>
              <a:pPr>
                <a:defRPr/>
              </a:pPr>
              <a:t>24</a:t>
            </a:fld>
            <a:endParaRPr lang="es-ES"/>
          </a:p>
        </p:txBody>
      </p:sp>
      <p:sp>
        <p:nvSpPr>
          <p:cNvPr id="17412" name="1 Título"/>
          <p:cNvSpPr>
            <a:spLocks noGrp="1"/>
          </p:cNvSpPr>
          <p:nvPr>
            <p:ph type="ctrTitle"/>
          </p:nvPr>
        </p:nvSpPr>
        <p:spPr/>
        <p:txBody>
          <a:bodyPr/>
          <a:lstStyle/>
          <a:p>
            <a:r>
              <a:rPr lang="es-ES" sz="8000" dirty="0" smtClean="0"/>
              <a:t>Chat</a:t>
            </a:r>
          </a:p>
        </p:txBody>
      </p:sp>
      <p:sp>
        <p:nvSpPr>
          <p:cNvPr id="17413" name="2 Subtítulo"/>
          <p:cNvSpPr>
            <a:spLocks noGrp="1"/>
          </p:cNvSpPr>
          <p:nvPr>
            <p:ph type="subTitle" idx="1"/>
          </p:nvPr>
        </p:nvSpPr>
        <p:spPr/>
        <p:txBody>
          <a:bodyPr/>
          <a:lstStyle/>
          <a:p>
            <a:r>
              <a:rPr lang="es-ES" sz="4800" dirty="0" smtClean="0"/>
              <a:t>Orientaciones</a:t>
            </a:r>
          </a:p>
        </p:txBody>
      </p:sp>
      <p:sp>
        <p:nvSpPr>
          <p:cNvPr id="5" name="4 Marcador de pie de página"/>
          <p:cNvSpPr txBox="1">
            <a:spLocks noGrp="1"/>
          </p:cNvSpPr>
          <p:nvPr/>
        </p:nvSpPr>
        <p:spPr bwMode="auto">
          <a:xfrm>
            <a:off x="323850" y="6553200"/>
            <a:ext cx="5543550" cy="304800"/>
          </a:xfrm>
          <a:prstGeom prst="rect">
            <a:avLst/>
          </a:prstGeom>
          <a:noFill/>
          <a:ln>
            <a:miter lim="800000"/>
            <a:headEnd/>
            <a:tailEnd/>
          </a:ln>
        </p:spPr>
        <p:txBody>
          <a:bodyPr/>
          <a:lstStyle/>
          <a:p>
            <a:pPr algn="ctr">
              <a:defRPr/>
            </a:pPr>
            <a:endParaRPr lang="es-ES" sz="1600" b="1" dirty="0">
              <a:solidFill>
                <a:srgbClr val="A50021"/>
              </a:solidFill>
              <a:latin typeface="+mn-lt"/>
            </a:endParaRP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EEFF8F70-FDD4-41BE-980F-9D35CA5B9387}" type="slidenum">
              <a:rPr lang="es-ES" sz="2000" b="1">
                <a:solidFill>
                  <a:srgbClr val="A50021"/>
                </a:solidFill>
                <a:latin typeface="+mn-lt"/>
              </a:rPr>
              <a:pPr algn="r">
                <a:defRPr/>
              </a:pPr>
              <a:t>24</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4 Marcador de pie de página"/>
          <p:cNvSpPr>
            <a:spLocks noGrp="1"/>
          </p:cNvSpPr>
          <p:nvPr>
            <p:ph type="ftr" sz="quarter" idx="11"/>
          </p:nvPr>
        </p:nvSpPr>
        <p:spPr>
          <a:noFill/>
        </p:spPr>
        <p:txBody>
          <a:bodyPr/>
          <a:lstStyle/>
          <a:p>
            <a:pPr algn="l"/>
            <a:r>
              <a:rPr lang="es-ES" dirty="0" smtClean="0"/>
              <a:t>S3 Géneros discursivos</a:t>
            </a:r>
          </a:p>
        </p:txBody>
      </p:sp>
      <p:sp>
        <p:nvSpPr>
          <p:cNvPr id="6" name="5 Marcador de número de diapositiva"/>
          <p:cNvSpPr>
            <a:spLocks noGrp="1"/>
          </p:cNvSpPr>
          <p:nvPr>
            <p:ph type="sldNum" sz="quarter" idx="12"/>
          </p:nvPr>
        </p:nvSpPr>
        <p:spPr/>
        <p:txBody>
          <a:bodyPr/>
          <a:lstStyle/>
          <a:p>
            <a:pPr>
              <a:defRPr/>
            </a:pPr>
            <a:fld id="{5BB57449-336F-4851-AC39-EF67E0D050C4}" type="slidenum">
              <a:rPr lang="es-ES"/>
              <a:pPr>
                <a:defRPr/>
              </a:pPr>
              <a:t>25</a:t>
            </a:fld>
            <a:endParaRPr lang="es-ES"/>
          </a:p>
        </p:txBody>
      </p:sp>
      <p:sp>
        <p:nvSpPr>
          <p:cNvPr id="49156" name="Rectangle 2"/>
          <p:cNvSpPr>
            <a:spLocks noGrp="1" noChangeArrowheads="1"/>
          </p:cNvSpPr>
          <p:nvPr>
            <p:ph type="title"/>
          </p:nvPr>
        </p:nvSpPr>
        <p:spPr/>
        <p:txBody>
          <a:bodyPr/>
          <a:lstStyle/>
          <a:p>
            <a:pPr eaLnBrk="1" hangingPunct="1"/>
            <a:r>
              <a:rPr lang="es-ES_tradnl" sz="4000" smtClean="0"/>
              <a:t>Chats</a:t>
            </a:r>
            <a:r>
              <a:rPr lang="es-ES" sz="4000" smtClean="0"/>
              <a:t> </a:t>
            </a:r>
            <a:r>
              <a:rPr lang="es-ES" sz="2400" smtClean="0"/>
              <a:t>1</a:t>
            </a:r>
          </a:p>
        </p:txBody>
      </p:sp>
      <p:sp>
        <p:nvSpPr>
          <p:cNvPr id="49157" name="Rectangle 3"/>
          <p:cNvSpPr>
            <a:spLocks noGrp="1" noChangeArrowheads="1"/>
          </p:cNvSpPr>
          <p:nvPr>
            <p:ph type="body" idx="1"/>
          </p:nvPr>
        </p:nvSpPr>
        <p:spPr/>
        <p:txBody>
          <a:bodyPr/>
          <a:lstStyle/>
          <a:p>
            <a:pPr eaLnBrk="1" hangingPunct="1"/>
            <a:r>
              <a:rPr lang="es-ES" sz="3600" dirty="0" smtClean="0"/>
              <a:t>Chat ≠ charla informal.</a:t>
            </a:r>
          </a:p>
          <a:p>
            <a:pPr eaLnBrk="1" hangingPunct="1"/>
            <a:r>
              <a:rPr lang="es-ES" sz="3600" dirty="0" smtClean="0"/>
              <a:t>Chat académico = formal, específico, organizado.</a:t>
            </a:r>
          </a:p>
          <a:p>
            <a:pPr eaLnBrk="1" hangingPunct="1"/>
            <a:r>
              <a:rPr lang="es-ES" sz="3600" dirty="0" smtClean="0"/>
              <a:t>Chat como actividad didáctica exige preparación, desarrollo pautado y evaluación.</a:t>
            </a:r>
          </a:p>
          <a:p>
            <a:pPr eaLnBrk="1" hangingPunct="1"/>
            <a:r>
              <a:rPr lang="es-ES" sz="3600" dirty="0" smtClean="0"/>
              <a:t>Tipos:</a:t>
            </a:r>
          </a:p>
          <a:p>
            <a:pPr lvl="1" eaLnBrk="1" hangingPunct="1"/>
            <a:r>
              <a:rPr lang="es-ES" sz="3200" dirty="0" smtClean="0"/>
              <a:t>Chat de apoyo a una tarea (privado, pareja o grupo).</a:t>
            </a:r>
          </a:p>
          <a:p>
            <a:pPr lvl="1" eaLnBrk="1" hangingPunct="1"/>
            <a:r>
              <a:rPr lang="es-ES_tradnl" sz="3200" dirty="0" smtClean="0"/>
              <a:t>Chat de puesta en común de una tarea (lectura, test).</a:t>
            </a:r>
          </a:p>
          <a:p>
            <a:pPr lvl="1" eaLnBrk="1" hangingPunct="1"/>
            <a:r>
              <a:rPr lang="es-ES" sz="3200" dirty="0" smtClean="0"/>
              <a:t>Chat de resolución de problemas: torbellino de ideas sobre un tema, acordar una solución.</a:t>
            </a:r>
            <a:endParaRPr lang="es-ES_tradnl" sz="3200" dirty="0" smtClean="0"/>
          </a:p>
          <a:p>
            <a:pPr eaLnBrk="1" hangingPunct="1"/>
            <a:r>
              <a:rPr lang="es-ES_tradnl" sz="3600" dirty="0" smtClean="0"/>
              <a:t>El chat se guarda y almacena como material.</a:t>
            </a:r>
            <a:endParaRPr lang="es-ES" sz="3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4 Marcador de pie de página"/>
          <p:cNvSpPr>
            <a:spLocks noGrp="1"/>
          </p:cNvSpPr>
          <p:nvPr>
            <p:ph type="ftr" sz="quarter" idx="11"/>
          </p:nvPr>
        </p:nvSpPr>
        <p:spPr>
          <a:noFill/>
        </p:spPr>
        <p:txBody>
          <a:bodyPr/>
          <a:lstStyle/>
          <a:p>
            <a:pPr algn="l"/>
            <a:r>
              <a:rPr lang="es-ES" dirty="0" smtClean="0"/>
              <a:t>S3 Géneros discursivos</a:t>
            </a:r>
          </a:p>
        </p:txBody>
      </p:sp>
      <p:sp>
        <p:nvSpPr>
          <p:cNvPr id="6" name="5 Marcador de número de diapositiva"/>
          <p:cNvSpPr>
            <a:spLocks noGrp="1"/>
          </p:cNvSpPr>
          <p:nvPr>
            <p:ph type="sldNum" sz="quarter" idx="12"/>
          </p:nvPr>
        </p:nvSpPr>
        <p:spPr/>
        <p:txBody>
          <a:bodyPr/>
          <a:lstStyle/>
          <a:p>
            <a:pPr>
              <a:defRPr/>
            </a:pPr>
            <a:fld id="{4FC399F9-24DE-4CB4-B3F1-E5807C7F3573}" type="slidenum">
              <a:rPr lang="es-ES"/>
              <a:pPr>
                <a:defRPr/>
              </a:pPr>
              <a:t>26</a:t>
            </a:fld>
            <a:endParaRPr lang="es-ES"/>
          </a:p>
        </p:txBody>
      </p:sp>
      <p:sp>
        <p:nvSpPr>
          <p:cNvPr id="50180" name="Rectangle 2"/>
          <p:cNvSpPr>
            <a:spLocks noGrp="1" noChangeArrowheads="1"/>
          </p:cNvSpPr>
          <p:nvPr>
            <p:ph type="title"/>
          </p:nvPr>
        </p:nvSpPr>
        <p:spPr/>
        <p:txBody>
          <a:bodyPr/>
          <a:lstStyle/>
          <a:p>
            <a:r>
              <a:rPr lang="es-ES" smtClean="0"/>
              <a:t>Chat: ejemplos </a:t>
            </a:r>
            <a:r>
              <a:rPr lang="es-ES" sz="2400" smtClean="0"/>
              <a:t>2</a:t>
            </a:r>
          </a:p>
        </p:txBody>
      </p:sp>
      <p:sp>
        <p:nvSpPr>
          <p:cNvPr id="244739" name="Rectangle 3"/>
          <p:cNvSpPr>
            <a:spLocks noGrp="1" noChangeArrowheads="1"/>
          </p:cNvSpPr>
          <p:nvPr>
            <p:ph type="body" idx="1"/>
          </p:nvPr>
        </p:nvSpPr>
        <p:spPr/>
        <p:txBody>
          <a:bodyPr/>
          <a:lstStyle/>
          <a:p>
            <a:pPr marL="742950" indent="-742950">
              <a:buFontTx/>
              <a:buNone/>
              <a:defRPr/>
            </a:pPr>
            <a:r>
              <a:rPr lang="es-ES" sz="4000" dirty="0" smtClean="0"/>
              <a:t>Dos ejemplos:</a:t>
            </a:r>
          </a:p>
          <a:p>
            <a:pPr marL="742950" indent="-742950">
              <a:buFont typeface="+mj-lt"/>
              <a:buAutoNum type="arabicPeriod"/>
              <a:defRPr/>
            </a:pPr>
            <a:r>
              <a:rPr lang="es-ES" sz="4000" dirty="0" smtClean="0"/>
              <a:t>TEC de Monterrey para cursos en línea. </a:t>
            </a:r>
            <a:r>
              <a:rPr lang="es-ES" sz="2400" dirty="0" smtClean="0"/>
              <a:t>Normas preestablecidas de la institución. (</a:t>
            </a:r>
            <a:r>
              <a:rPr lang="es-ES" sz="2400" dirty="0" err="1" smtClean="0"/>
              <a:t>Campuzano</a:t>
            </a:r>
            <a:r>
              <a:rPr lang="es-ES" sz="2400" dirty="0" smtClean="0"/>
              <a:t> 2003). </a:t>
            </a:r>
          </a:p>
          <a:p>
            <a:pPr marL="742950" indent="-742950">
              <a:buFont typeface="+mj-lt"/>
              <a:buAutoNum type="arabicPeriod"/>
              <a:defRPr/>
            </a:pPr>
            <a:r>
              <a:rPr lang="es-ES" sz="4000" dirty="0" smtClean="0"/>
              <a:t>Asignaturas particulares, UPF.</a:t>
            </a:r>
            <a:endParaRPr lang="es-ES" sz="4000" dirty="0"/>
          </a:p>
          <a:p>
            <a:pPr>
              <a:defRPr/>
            </a:pPr>
            <a:r>
              <a:rPr lang="es-ES" sz="4000" dirty="0" smtClean="0"/>
              <a:t>Fijar: funciones</a:t>
            </a:r>
            <a:r>
              <a:rPr lang="es-ES" sz="4000" dirty="0"/>
              <a:t>, </a:t>
            </a:r>
            <a:r>
              <a:rPr lang="es-ES" sz="4000" dirty="0" smtClean="0"/>
              <a:t>tema, número de usuarios</a:t>
            </a:r>
            <a:r>
              <a:rPr lang="es-ES" sz="4000" dirty="0"/>
              <a:t>, </a:t>
            </a:r>
            <a:r>
              <a:rPr lang="es-ES" sz="4000" dirty="0" smtClean="0"/>
              <a:t>roles </a:t>
            </a:r>
            <a:r>
              <a:rPr lang="es-ES" sz="4000" dirty="0"/>
              <a:t>y</a:t>
            </a:r>
            <a:r>
              <a:rPr lang="es-ES" sz="4000" dirty="0" smtClean="0"/>
              <a:t> tareas del aprendiz.</a:t>
            </a:r>
            <a:endParaRPr lang="es-ES" sz="4000" dirty="0"/>
          </a:p>
          <a:p>
            <a:pPr>
              <a:defRPr/>
            </a:pPr>
            <a:r>
              <a:rPr lang="es-ES" sz="4000" dirty="0"/>
              <a:t>El </a:t>
            </a:r>
            <a:r>
              <a:rPr lang="es-ES" sz="4000" dirty="0" smtClean="0"/>
              <a:t>docente como mediador </a:t>
            </a:r>
            <a:r>
              <a:rPr lang="es-ES" sz="4000" dirty="0"/>
              <a:t>/ </a:t>
            </a:r>
            <a:r>
              <a:rPr lang="es-ES" sz="4000" dirty="0" smtClean="0"/>
              <a:t>gestor del chat.</a:t>
            </a:r>
            <a:endParaRPr lang="es-E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4 Marcador de pie de página"/>
          <p:cNvSpPr>
            <a:spLocks noGrp="1"/>
          </p:cNvSpPr>
          <p:nvPr>
            <p:ph type="ftr" sz="quarter" idx="11"/>
          </p:nvPr>
        </p:nvSpPr>
        <p:spPr>
          <a:noFill/>
        </p:spPr>
        <p:txBody>
          <a:bodyPr/>
          <a:lstStyle/>
          <a:p>
            <a:pPr algn="l"/>
            <a:r>
              <a:rPr lang="es-ES" dirty="0" smtClean="0"/>
              <a:t>S3 Géneros discursivos</a:t>
            </a:r>
          </a:p>
        </p:txBody>
      </p:sp>
      <p:sp>
        <p:nvSpPr>
          <p:cNvPr id="6" name="5 Marcador de número de diapositiva"/>
          <p:cNvSpPr>
            <a:spLocks noGrp="1"/>
          </p:cNvSpPr>
          <p:nvPr>
            <p:ph type="sldNum" sz="quarter" idx="12"/>
          </p:nvPr>
        </p:nvSpPr>
        <p:spPr/>
        <p:txBody>
          <a:bodyPr/>
          <a:lstStyle/>
          <a:p>
            <a:pPr>
              <a:defRPr/>
            </a:pPr>
            <a:fld id="{868EA29B-8B69-405F-ACFD-2DDFE984DD77}" type="slidenum">
              <a:rPr lang="es-ES"/>
              <a:pPr>
                <a:defRPr/>
              </a:pPr>
              <a:t>27</a:t>
            </a:fld>
            <a:endParaRPr lang="es-ES"/>
          </a:p>
        </p:txBody>
      </p:sp>
      <p:sp>
        <p:nvSpPr>
          <p:cNvPr id="51204" name="Rectangle 2"/>
          <p:cNvSpPr>
            <a:spLocks noGrp="1" noChangeArrowheads="1"/>
          </p:cNvSpPr>
          <p:nvPr>
            <p:ph type="title"/>
          </p:nvPr>
        </p:nvSpPr>
        <p:spPr/>
        <p:txBody>
          <a:bodyPr/>
          <a:lstStyle/>
          <a:p>
            <a:pPr eaLnBrk="1" hangingPunct="1"/>
            <a:r>
              <a:rPr lang="es-ES" sz="4000" smtClean="0"/>
              <a:t>Chats: normas del TEC </a:t>
            </a:r>
            <a:r>
              <a:rPr lang="es-ES" sz="2400" smtClean="0"/>
              <a:t>(Laura Campuzano 2003) </a:t>
            </a:r>
            <a:r>
              <a:rPr lang="es-ES_tradnl" sz="2400" smtClean="0"/>
              <a:t>3</a:t>
            </a:r>
            <a:endParaRPr lang="es-ES" sz="2400" smtClean="0"/>
          </a:p>
        </p:txBody>
      </p:sp>
      <p:sp>
        <p:nvSpPr>
          <p:cNvPr id="51205" name="Rectangle 3"/>
          <p:cNvSpPr>
            <a:spLocks noGrp="1" noChangeArrowheads="1"/>
          </p:cNvSpPr>
          <p:nvPr>
            <p:ph type="body" idx="1"/>
          </p:nvPr>
        </p:nvSpPr>
        <p:spPr/>
        <p:txBody>
          <a:bodyPr/>
          <a:lstStyle/>
          <a:p>
            <a:pPr marL="609600" indent="-609600" eaLnBrk="1" hangingPunct="1">
              <a:lnSpc>
                <a:spcPct val="80000"/>
              </a:lnSpc>
              <a:buFontTx/>
              <a:buAutoNum type="arabicPeriod"/>
            </a:pPr>
            <a:r>
              <a:rPr lang="es-MX" sz="2000" smtClean="0"/>
              <a:t>La asistencia a los chats no es obligatoria. Pero si el alumno atiende, su participación es obligatoria.</a:t>
            </a:r>
          </a:p>
          <a:p>
            <a:pPr marL="609600" indent="-609600" eaLnBrk="1" hangingPunct="1">
              <a:lnSpc>
                <a:spcPct val="80000"/>
              </a:lnSpc>
              <a:buFontTx/>
              <a:buAutoNum type="arabicPeriod"/>
            </a:pPr>
            <a:r>
              <a:rPr lang="es-MX" sz="2000" smtClean="0"/>
              <a:t>Los interesados deberán consultar constantemente en la plataforma tecnológica el espacio donde se presenta la calendarización de los chats.</a:t>
            </a:r>
          </a:p>
          <a:p>
            <a:pPr marL="609600" indent="-609600" eaLnBrk="1" hangingPunct="1">
              <a:lnSpc>
                <a:spcPct val="80000"/>
              </a:lnSpc>
              <a:buFontTx/>
              <a:buAutoNum type="arabicPeriod"/>
            </a:pPr>
            <a:r>
              <a:rPr lang="es-MX" sz="2000" smtClean="0"/>
              <a:t>Los interesados deberán de acusar de recibido el mensaje enviado por correo electrónico donde se les informa de si el chat programado tiene o no una temática preestablecida.</a:t>
            </a:r>
          </a:p>
          <a:p>
            <a:pPr marL="609600" indent="-609600" eaLnBrk="1" hangingPunct="1">
              <a:lnSpc>
                <a:spcPct val="80000"/>
              </a:lnSpc>
              <a:buFontTx/>
              <a:buAutoNum type="arabicPeriod"/>
            </a:pPr>
            <a:r>
              <a:rPr lang="es-MX" sz="2000" smtClean="0"/>
              <a:t>Tanto en los chats con temática preestablecida como con temática no preestablecida se abordarán varios temas. En el primer caso, será el maestro quien marque el cambio de tema y en el segundo, se hará cambio de tema cuando se agote el tema tratado y algún participante proponga nueva temática. El alumno debe sumarse a la conversación en marcha y respetar el hilo temático para así evitar conversaciones paralelas.</a:t>
            </a:r>
          </a:p>
          <a:p>
            <a:pPr marL="609600" indent="-609600" eaLnBrk="1" hangingPunct="1">
              <a:lnSpc>
                <a:spcPct val="80000"/>
              </a:lnSpc>
              <a:buFontTx/>
              <a:buAutoNum type="arabicPeriod"/>
            </a:pPr>
            <a:r>
              <a:rPr lang="es-MX" sz="2000" smtClean="0"/>
              <a:t>Será responsabilidad del alumno revisar la bibliografía pertinente antes de ingresar a un chat con temática preestablecida.</a:t>
            </a:r>
          </a:p>
          <a:p>
            <a:pPr marL="609600" indent="-609600" eaLnBrk="1" hangingPunct="1">
              <a:lnSpc>
                <a:spcPct val="80000"/>
              </a:lnSpc>
              <a:buFontTx/>
              <a:buAutoNum type="arabicPeriod"/>
            </a:pPr>
            <a:r>
              <a:rPr lang="es-MX" sz="2000" smtClean="0"/>
              <a:t>Será responsabilidad del alumno elaborar las preguntas, dudas, opiniones, etc. y determinar sus metas antes de ingresar a un chat con temática no preestablecida. En otras palabras, el chat no debe tomarse como el espacio donde los otros resuelven los problemas enfrentados durante el trabajo individual, sino el espacio donde se desarrollen las ideas a partir de estudios básicos previos.</a:t>
            </a:r>
          </a:p>
          <a:p>
            <a:pPr marL="609600" indent="-609600" eaLnBrk="1" hangingPunct="1">
              <a:lnSpc>
                <a:spcPct val="80000"/>
              </a:lnSpc>
              <a:buFontTx/>
              <a:buAutoNum type="arabicPeriod"/>
            </a:pPr>
            <a:r>
              <a:rPr lang="es-MX" sz="2000" smtClean="0"/>
              <a:t>Con tres días de anticipación, el alumno podrá solicitar un chat para tener una asesoría personalizada.</a:t>
            </a:r>
          </a:p>
          <a:p>
            <a:pPr marL="609600" indent="-609600" eaLnBrk="1" hangingPunct="1">
              <a:lnSpc>
                <a:spcPct val="80000"/>
              </a:lnSpc>
              <a:buFontTx/>
              <a:buAutoNum type="arabicPeriod"/>
            </a:pPr>
            <a:r>
              <a:rPr lang="es-MX" sz="2000" smtClean="0"/>
              <a:t>El máximo número de participantes será cuatro para así tener tiempo de dar seguimiento a cada una de sus intervenciones durante los 60 minutos que regularmente dura el chat.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4 Marcador de pie de página"/>
          <p:cNvSpPr>
            <a:spLocks noGrp="1"/>
          </p:cNvSpPr>
          <p:nvPr>
            <p:ph type="ftr" sz="quarter" idx="11"/>
          </p:nvPr>
        </p:nvSpPr>
        <p:spPr>
          <a:noFill/>
        </p:spPr>
        <p:txBody>
          <a:bodyPr/>
          <a:lstStyle/>
          <a:p>
            <a:pPr algn="l"/>
            <a:r>
              <a:rPr lang="es-ES" dirty="0" smtClean="0"/>
              <a:t>S3 Géneros discursivos</a:t>
            </a:r>
          </a:p>
        </p:txBody>
      </p:sp>
      <p:sp>
        <p:nvSpPr>
          <p:cNvPr id="6" name="5 Marcador de número de diapositiva"/>
          <p:cNvSpPr>
            <a:spLocks noGrp="1"/>
          </p:cNvSpPr>
          <p:nvPr>
            <p:ph type="sldNum" sz="quarter" idx="12"/>
          </p:nvPr>
        </p:nvSpPr>
        <p:spPr/>
        <p:txBody>
          <a:bodyPr/>
          <a:lstStyle/>
          <a:p>
            <a:pPr>
              <a:defRPr/>
            </a:pPr>
            <a:fld id="{DD90B762-7E1D-48EA-8A45-635F0C9DD52E}" type="slidenum">
              <a:rPr lang="es-ES"/>
              <a:pPr>
                <a:defRPr/>
              </a:pPr>
              <a:t>28</a:t>
            </a:fld>
            <a:endParaRPr lang="es-ES"/>
          </a:p>
        </p:txBody>
      </p:sp>
      <p:sp>
        <p:nvSpPr>
          <p:cNvPr id="52228" name="Rectangle 2"/>
          <p:cNvSpPr>
            <a:spLocks noGrp="1" noChangeArrowheads="1"/>
          </p:cNvSpPr>
          <p:nvPr>
            <p:ph type="title"/>
          </p:nvPr>
        </p:nvSpPr>
        <p:spPr/>
        <p:txBody>
          <a:bodyPr/>
          <a:lstStyle/>
          <a:p>
            <a:pPr eaLnBrk="1" hangingPunct="1"/>
            <a:r>
              <a:rPr lang="es-ES" sz="4000" smtClean="0"/>
              <a:t>Chats: normas del TEC </a:t>
            </a:r>
            <a:r>
              <a:rPr lang="es-ES_tradnl" sz="2400" smtClean="0"/>
              <a:t>4</a:t>
            </a:r>
            <a:endParaRPr lang="es-ES" sz="2400" smtClean="0"/>
          </a:p>
        </p:txBody>
      </p:sp>
      <p:sp>
        <p:nvSpPr>
          <p:cNvPr id="52229" name="Rectangle 3"/>
          <p:cNvSpPr>
            <a:spLocks noGrp="1" noChangeArrowheads="1"/>
          </p:cNvSpPr>
          <p:nvPr>
            <p:ph type="body" idx="1"/>
          </p:nvPr>
        </p:nvSpPr>
        <p:spPr/>
        <p:txBody>
          <a:bodyPr/>
          <a:lstStyle/>
          <a:p>
            <a:pPr marL="609600" indent="-609600" eaLnBrk="1" hangingPunct="1">
              <a:lnSpc>
                <a:spcPct val="80000"/>
              </a:lnSpc>
              <a:buFontTx/>
              <a:buAutoNum type="arabicPeriod"/>
            </a:pPr>
            <a:r>
              <a:rPr lang="es-MX" sz="2000" smtClean="0"/>
              <a:t>En el chat no se deben abordar asuntos de índole personal ni cuestiones operativas del curso, sólo los contenidos del mismo.</a:t>
            </a:r>
          </a:p>
          <a:p>
            <a:pPr marL="609600" indent="-609600" eaLnBrk="1" hangingPunct="1">
              <a:lnSpc>
                <a:spcPct val="80000"/>
              </a:lnSpc>
              <a:buFontTx/>
              <a:buAutoNum type="arabicPeriod"/>
            </a:pPr>
            <a:r>
              <a:rPr lang="es-MX" sz="2000" smtClean="0"/>
              <a:t>Al ingresar al chat, se enviará un saludo a todos los participantes.</a:t>
            </a:r>
          </a:p>
          <a:p>
            <a:pPr marL="609600" indent="-609600" eaLnBrk="1" hangingPunct="1">
              <a:lnSpc>
                <a:spcPct val="80000"/>
              </a:lnSpc>
              <a:buFontTx/>
              <a:buAutoNum type="arabicPeriod"/>
            </a:pPr>
            <a:r>
              <a:rPr lang="es-MX" sz="2000" smtClean="0"/>
              <a:t>Cuando es un chat con temática preestablecida, se espera que los alumnos respondan a las preguntas del maestro y elaboren sus respuestas cuando así se solicite.</a:t>
            </a:r>
          </a:p>
          <a:p>
            <a:pPr marL="609600" indent="-609600" eaLnBrk="1" hangingPunct="1">
              <a:lnSpc>
                <a:spcPct val="80000"/>
              </a:lnSpc>
              <a:buFontTx/>
              <a:buAutoNum type="arabicPeriod"/>
            </a:pPr>
            <a:r>
              <a:rPr lang="es-MX" sz="2000" smtClean="0"/>
              <a:t>Cuando es un chat con temática preestablecida, es deseable que el alumno explicite el motivo de su no continua intervención. Así el maestro tiene la oportunidad de seleccionar otra estrategia para abordar el tema.</a:t>
            </a:r>
          </a:p>
          <a:p>
            <a:pPr marL="609600" indent="-609600" eaLnBrk="1" hangingPunct="1">
              <a:lnSpc>
                <a:spcPct val="80000"/>
              </a:lnSpc>
              <a:buFontTx/>
              <a:buAutoNum type="arabicPeriod"/>
            </a:pPr>
            <a:r>
              <a:rPr lang="es-MX" sz="2000" smtClean="0"/>
              <a:t>Cuando es un chat con temática preestablecida, es conveniente que el participante espere a que el resto haya enviado su aportación antes de volver a intervenir. De esta manera su segunda aportación podrá completar otra respuesta vertida, desarrollar otra idea expuesta o rectificar su propia respuesta.</a:t>
            </a:r>
          </a:p>
          <a:p>
            <a:pPr marL="609600" indent="-609600" eaLnBrk="1" hangingPunct="1">
              <a:lnSpc>
                <a:spcPct val="80000"/>
              </a:lnSpc>
              <a:buFontTx/>
              <a:buAutoNum type="arabicPeriod"/>
            </a:pPr>
            <a:r>
              <a:rPr lang="es-MX" sz="2000" smtClean="0"/>
              <a:t>Cuando es un chat con temática no preestablecida, es conveniente que el participante asiente con respeto abordar el primer tema propuesto y espere el momento para tratar el tema de su interés.</a:t>
            </a:r>
          </a:p>
          <a:p>
            <a:pPr marL="609600" indent="-609600" eaLnBrk="1" hangingPunct="1">
              <a:lnSpc>
                <a:spcPct val="80000"/>
              </a:lnSpc>
              <a:buFontTx/>
              <a:buAutoNum type="arabicPeriod"/>
            </a:pPr>
            <a:r>
              <a:rPr lang="es-MX" sz="2000" smtClean="0"/>
              <a:t>Es recomendable ser puntual. Cuando esto no sea posible, por cortesía alguno de los participantes debe recapitular para él/ella lo dicho hasta ese momento en el chat.</a:t>
            </a:r>
          </a:p>
          <a:p>
            <a:pPr marL="609600" indent="-609600" eaLnBrk="1" hangingPunct="1">
              <a:lnSpc>
                <a:spcPct val="80000"/>
              </a:lnSpc>
              <a:buFontTx/>
              <a:buAutoNum type="arabicPeriod"/>
            </a:pPr>
            <a:r>
              <a:rPr lang="es-MX" sz="2000" smtClean="0"/>
              <a:t>Cuando un participante quiera aportar algo a lo dicho por otro participante deberá dirigirse a él por su nombre. Esto evita confusiones y favorece la fluidez en el hilo temático.</a:t>
            </a:r>
          </a:p>
          <a:p>
            <a:pPr marL="609600" indent="-609600" eaLnBrk="1" hangingPunct="1">
              <a:lnSpc>
                <a:spcPct val="80000"/>
              </a:lnSpc>
              <a:buFontTx/>
              <a:buAutoNum type="arabicPeriod"/>
            </a:pPr>
            <a:r>
              <a:rPr lang="es-MX" sz="2000" smtClean="0"/>
              <a:t>Antes de cerrar cualquier tipo de chat, el alumno está obligado a enviar una frase sintetizadora sobre alguno de los temas vistos. </a:t>
            </a:r>
            <a:endParaRPr lang="es-ES" sz="2000" smtClean="0"/>
          </a:p>
          <a:p>
            <a:pPr marL="609600" indent="-609600" eaLnBrk="1" hangingPunct="1">
              <a:lnSpc>
                <a:spcPct val="80000"/>
              </a:lnSpc>
            </a:pPr>
            <a:endParaRPr lang="es-ES" sz="1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title"/>
          </p:nvPr>
        </p:nvSpPr>
        <p:spPr/>
        <p:txBody>
          <a:bodyPr/>
          <a:lstStyle/>
          <a:p>
            <a:r>
              <a:rPr lang="es-ES" smtClean="0"/>
              <a:t>Chat: ejemplo </a:t>
            </a:r>
            <a:r>
              <a:rPr lang="es-ES" sz="2400" smtClean="0"/>
              <a:t>5</a:t>
            </a:r>
          </a:p>
        </p:txBody>
      </p:sp>
      <p:sp>
        <p:nvSpPr>
          <p:cNvPr id="3" name="2 Marcador de contenido"/>
          <p:cNvSpPr>
            <a:spLocks noGrp="1"/>
          </p:cNvSpPr>
          <p:nvPr>
            <p:ph idx="1"/>
          </p:nvPr>
        </p:nvSpPr>
        <p:spPr/>
        <p:txBody>
          <a:bodyPr/>
          <a:lstStyle/>
          <a:p>
            <a:pPr marL="457200" indent="-457200">
              <a:buFont typeface="+mj-lt"/>
              <a:buAutoNum type="arabicPeriod"/>
              <a:defRPr/>
            </a:pPr>
            <a:r>
              <a:rPr lang="es-MX" sz="2000" dirty="0" smtClean="0"/>
              <a:t>&lt;</a:t>
            </a:r>
            <a:r>
              <a:rPr lang="es-MX" sz="2000" dirty="0" err="1" smtClean="0"/>
              <a:t>Maria</a:t>
            </a:r>
            <a:r>
              <a:rPr lang="es-MX" sz="2000" dirty="0" smtClean="0"/>
              <a:t>&gt;: Entiendo un poco con Ramiro que se trata de un estereotipo no estigmatizado</a:t>
            </a:r>
            <a:endParaRPr lang="es-ES" sz="2000" dirty="0" smtClean="0"/>
          </a:p>
          <a:p>
            <a:pPr marL="457200" indent="-457200">
              <a:buFont typeface="+mj-lt"/>
              <a:buAutoNum type="arabicPeriod"/>
              <a:defRPr/>
            </a:pPr>
            <a:r>
              <a:rPr lang="es-MX" sz="2000" dirty="0" smtClean="0"/>
              <a:t>&lt;Olga&gt;: Buenas tardes. Perdón por la demora. No me podía conectar</a:t>
            </a:r>
            <a:endParaRPr lang="es-ES" sz="2000" dirty="0" smtClean="0"/>
          </a:p>
          <a:p>
            <a:pPr marL="457200" indent="-457200">
              <a:buFont typeface="+mj-lt"/>
              <a:buAutoNum type="arabicPeriod"/>
              <a:defRPr/>
            </a:pPr>
            <a:r>
              <a:rPr lang="es-MX" sz="2000" dirty="0" smtClean="0"/>
              <a:t>&lt;</a:t>
            </a:r>
            <a:r>
              <a:rPr lang="es-MX" sz="2000" dirty="0" err="1" smtClean="0"/>
              <a:t>LCampuza</a:t>
            </a:r>
            <a:r>
              <a:rPr lang="es-MX" sz="2000" dirty="0" smtClean="0"/>
              <a:t>&gt;: Primero las tres definiciones y luego revisamos los ejemplos, María marcador, Ramiro estereotipo y Olga indicador</a:t>
            </a:r>
            <a:endParaRPr lang="es-ES" sz="2000" dirty="0" smtClean="0"/>
          </a:p>
          <a:p>
            <a:pPr marL="457200" indent="-457200">
              <a:buFont typeface="+mj-lt"/>
              <a:buAutoNum type="arabicPeriod"/>
              <a:defRPr/>
            </a:pPr>
            <a:r>
              <a:rPr lang="es-MX" sz="2000" dirty="0" smtClean="0"/>
              <a:t>&lt;</a:t>
            </a:r>
            <a:r>
              <a:rPr lang="es-MX" sz="2000" dirty="0" err="1" smtClean="0"/>
              <a:t>Cecy</a:t>
            </a:r>
            <a:r>
              <a:rPr lang="es-MX" sz="2000" dirty="0" smtClean="0"/>
              <a:t>&gt;: Marcador se refiere a rasgos que distinguen ciertas formas con sus usuarios, creo...</a:t>
            </a:r>
            <a:endParaRPr lang="es-ES" sz="2000" dirty="0" smtClean="0"/>
          </a:p>
          <a:p>
            <a:pPr marL="457200" indent="-457200">
              <a:buFont typeface="+mj-lt"/>
              <a:buAutoNum type="arabicPeriod"/>
              <a:defRPr/>
            </a:pPr>
            <a:r>
              <a:rPr lang="es-MX" sz="2000" dirty="0" smtClean="0"/>
              <a:t>&lt;LC&gt;: Bien Olga, buenas tardes, ya tienes algo que aportar, lee mis líneas anteriores</a:t>
            </a:r>
            <a:endParaRPr lang="es-ES" sz="2000" dirty="0" smtClean="0"/>
          </a:p>
          <a:p>
            <a:pPr marL="457200" indent="-457200">
              <a:buFont typeface="+mj-lt"/>
              <a:buAutoNum type="arabicPeriod"/>
              <a:defRPr/>
            </a:pPr>
            <a:r>
              <a:rPr lang="es-MX" sz="2000" dirty="0" smtClean="0"/>
              <a:t>&lt;</a:t>
            </a:r>
            <a:r>
              <a:rPr lang="es-MX" sz="2000" dirty="0" err="1" smtClean="0"/>
              <a:t>LCampuza</a:t>
            </a:r>
            <a:r>
              <a:rPr lang="es-MX" sz="2000" dirty="0" smtClean="0"/>
              <a:t>&gt;: Los marcadores están estratificados socialmente y están condicionados por el estilo, ¿cuál es el ejemplo que viene en el de marcador?</a:t>
            </a:r>
            <a:endParaRPr lang="es-ES" sz="2000" dirty="0" smtClean="0"/>
          </a:p>
          <a:p>
            <a:pPr marL="457200" indent="-457200">
              <a:buFont typeface="+mj-lt"/>
              <a:buAutoNum type="arabicPeriod"/>
              <a:defRPr/>
            </a:pPr>
            <a:r>
              <a:rPr lang="es-MX" sz="2000" dirty="0" smtClean="0"/>
              <a:t>&lt;</a:t>
            </a:r>
            <a:r>
              <a:rPr lang="es-MX" sz="2000" dirty="0" err="1" smtClean="0"/>
              <a:t>Cecy</a:t>
            </a:r>
            <a:r>
              <a:rPr lang="es-MX" sz="2000" dirty="0" smtClean="0"/>
              <a:t>&gt;: esposa, mujer,</a:t>
            </a:r>
            <a:endParaRPr lang="es-ES" sz="2000" dirty="0" smtClean="0"/>
          </a:p>
          <a:p>
            <a:pPr marL="457200" indent="-457200">
              <a:buFont typeface="+mj-lt"/>
              <a:buAutoNum type="arabicPeriod"/>
              <a:defRPr/>
            </a:pPr>
            <a:r>
              <a:rPr lang="es-MX" sz="2000" dirty="0" smtClean="0"/>
              <a:t>&lt;</a:t>
            </a:r>
            <a:r>
              <a:rPr lang="es-MX" sz="2000" dirty="0" err="1" smtClean="0"/>
              <a:t>Maria</a:t>
            </a:r>
            <a:r>
              <a:rPr lang="es-MX" sz="2000" dirty="0" smtClean="0"/>
              <a:t>&gt;: En el caso de los marcadores el ejemplo es el de la palabra ‘verbigracia’...</a:t>
            </a:r>
            <a:endParaRPr lang="es-ES" sz="2000" dirty="0" smtClean="0"/>
          </a:p>
          <a:p>
            <a:pPr marL="457200" indent="-457200">
              <a:buFont typeface="+mj-lt"/>
              <a:buAutoNum type="arabicPeriod"/>
              <a:defRPr/>
            </a:pPr>
            <a:r>
              <a:rPr lang="es-MX" sz="2000" dirty="0" smtClean="0"/>
              <a:t>&lt;Olga&gt;: No aparecen. Solamente se ve desde las líneas donde entré. Favor de darme tiempo para poner al corriente</a:t>
            </a:r>
            <a:endParaRPr lang="es-ES" sz="2000" dirty="0" smtClean="0"/>
          </a:p>
          <a:p>
            <a:pPr marL="457200" indent="-457200">
              <a:buFont typeface="+mj-lt"/>
              <a:buAutoNum type="arabicPeriod"/>
              <a:defRPr/>
            </a:pPr>
            <a:r>
              <a:rPr lang="es-MX" sz="2000" dirty="0" smtClean="0"/>
              <a:t>&lt;</a:t>
            </a:r>
            <a:r>
              <a:rPr lang="es-MX" sz="2000" dirty="0" err="1" smtClean="0"/>
              <a:t>Lcampuza</a:t>
            </a:r>
            <a:r>
              <a:rPr lang="es-MX" sz="2000" dirty="0" smtClean="0"/>
              <a:t>&gt;: Cecilia, entonces tu da la definición de indicador</a:t>
            </a:r>
            <a:endParaRPr lang="es-ES" sz="2000" dirty="0" smtClean="0"/>
          </a:p>
          <a:p>
            <a:pPr marL="457200" indent="-457200">
              <a:buFont typeface="+mj-lt"/>
              <a:buAutoNum type="arabicPeriod"/>
              <a:defRPr/>
            </a:pPr>
            <a:r>
              <a:rPr lang="es-MX" sz="2000" dirty="0" smtClean="0"/>
              <a:t>&lt;</a:t>
            </a:r>
            <a:r>
              <a:rPr lang="es-MX" sz="2000" dirty="0" err="1" smtClean="0"/>
              <a:t>Maria</a:t>
            </a:r>
            <a:r>
              <a:rPr lang="es-MX" sz="2000" dirty="0" smtClean="0"/>
              <a:t>&gt;: siguiendo con ‘verbigracia’, que atendiendo al contexto social en el que se encuentra puede resultar apropiado o, si el espacio no se presta, quedaría fuera de lugar.</a:t>
            </a:r>
            <a:endParaRPr lang="es-ES" sz="2000" dirty="0" smtClean="0"/>
          </a:p>
          <a:p>
            <a:pPr marL="457200" indent="-457200">
              <a:buFont typeface="+mj-lt"/>
              <a:buAutoNum type="arabicPeriod"/>
              <a:defRPr/>
            </a:pPr>
            <a:r>
              <a:rPr lang="es-MX" sz="2000" dirty="0" smtClean="0"/>
              <a:t>&lt;Ramiro&gt;: Un estereotipo es una forma utilizada por un gran número de gente...</a:t>
            </a:r>
            <a:endParaRPr lang="es-ES" sz="2000" dirty="0" smtClean="0"/>
          </a:p>
          <a:p>
            <a:pPr>
              <a:defRPr/>
            </a:pPr>
            <a:endParaRPr lang="es-ES" dirty="0"/>
          </a:p>
        </p:txBody>
      </p:sp>
      <p:sp>
        <p:nvSpPr>
          <p:cNvPr id="53252"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38DDF0E7-C618-4174-97B9-6312C46403DA}" type="slidenum">
              <a:rPr lang="es-ES" smtClean="0"/>
              <a:pPr>
                <a:defRPr/>
              </a:pPr>
              <a:t>29</a:t>
            </a:fld>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ftr" sz="quarter" idx="11"/>
          </p:nvPr>
        </p:nvSpPr>
        <p:spPr>
          <a:noFill/>
        </p:spPr>
        <p:txBody>
          <a:bodyPr/>
          <a:lstStyle/>
          <a:p>
            <a:r>
              <a:rPr lang="es-ES" smtClean="0"/>
              <a:t>S3 Géneros discursivos</a:t>
            </a:r>
          </a:p>
        </p:txBody>
      </p:sp>
      <p:sp>
        <p:nvSpPr>
          <p:cNvPr id="7" name="Rectangle 6"/>
          <p:cNvSpPr>
            <a:spLocks noGrp="1" noChangeArrowheads="1"/>
          </p:cNvSpPr>
          <p:nvPr>
            <p:ph type="sldNum" sz="quarter" idx="12"/>
          </p:nvPr>
        </p:nvSpPr>
        <p:spPr/>
        <p:txBody>
          <a:bodyPr/>
          <a:lstStyle/>
          <a:p>
            <a:pPr>
              <a:defRPr/>
            </a:pPr>
            <a:fld id="{6DFB56DA-3A7E-4B6D-8CF0-1AD03FFC6F94}" type="slidenum">
              <a:rPr lang="es-ES"/>
              <a:pPr>
                <a:defRPr/>
              </a:pPr>
              <a:t>3</a:t>
            </a:fld>
            <a:endParaRPr lang="es-ES"/>
          </a:p>
        </p:txBody>
      </p:sp>
      <p:sp>
        <p:nvSpPr>
          <p:cNvPr id="29700" name="1 Título"/>
          <p:cNvSpPr>
            <a:spLocks noGrp="1"/>
          </p:cNvSpPr>
          <p:nvPr>
            <p:ph type="ctrTitle"/>
          </p:nvPr>
        </p:nvSpPr>
        <p:spPr>
          <a:xfrm>
            <a:off x="428625" y="571500"/>
            <a:ext cx="8029575" cy="3028950"/>
          </a:xfrm>
        </p:spPr>
        <p:txBody>
          <a:bodyPr/>
          <a:lstStyle/>
          <a:p>
            <a:r>
              <a:rPr lang="es-ES" sz="8000" dirty="0" smtClean="0"/>
              <a:t>ELE en línea en la universidad</a:t>
            </a:r>
          </a:p>
        </p:txBody>
      </p:sp>
      <p:sp>
        <p:nvSpPr>
          <p:cNvPr id="29701" name="2 Subtítulo"/>
          <p:cNvSpPr>
            <a:spLocks noGrp="1"/>
          </p:cNvSpPr>
          <p:nvPr>
            <p:ph type="subTitle" idx="1"/>
          </p:nvPr>
        </p:nvSpPr>
        <p:spPr/>
        <p:txBody>
          <a:bodyPr/>
          <a:lstStyle/>
          <a:p>
            <a:r>
              <a:rPr lang="es-ES" sz="4800" dirty="0" smtClean="0"/>
              <a:t>Enfoque</a:t>
            </a: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F25597DE-C7E8-41D2-9DD6-66AAF46EEBF6}" type="slidenum">
              <a:rPr lang="es-ES" sz="2000" b="1">
                <a:solidFill>
                  <a:srgbClr val="A50021"/>
                </a:solidFill>
                <a:latin typeface="+mn-lt"/>
              </a:rPr>
              <a:pPr algn="r">
                <a:defRPr/>
              </a:pPr>
              <a:t>3</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Marcador de pie de página"/>
          <p:cNvSpPr>
            <a:spLocks noGrp="1"/>
          </p:cNvSpPr>
          <p:nvPr>
            <p:ph type="ftr" sz="quarter" idx="11"/>
          </p:nvPr>
        </p:nvSpPr>
        <p:spPr>
          <a:noFill/>
        </p:spPr>
        <p:txBody>
          <a:bodyPr/>
          <a:lstStyle/>
          <a:p>
            <a:pPr algn="l"/>
            <a:r>
              <a:rPr lang="es-ES" dirty="0" smtClean="0"/>
              <a:t>S3 Géneros discursivos</a:t>
            </a:r>
          </a:p>
        </p:txBody>
      </p:sp>
      <p:sp>
        <p:nvSpPr>
          <p:cNvPr id="6" name="4 Marcador de número de diapositiva"/>
          <p:cNvSpPr>
            <a:spLocks noGrp="1"/>
          </p:cNvSpPr>
          <p:nvPr>
            <p:ph type="sldNum" sz="quarter" idx="12"/>
          </p:nvPr>
        </p:nvSpPr>
        <p:spPr/>
        <p:txBody>
          <a:bodyPr/>
          <a:lstStyle/>
          <a:p>
            <a:pPr>
              <a:defRPr/>
            </a:pPr>
            <a:fld id="{7A333733-00C9-4475-8F4B-4896E4D0479C}" type="slidenum">
              <a:rPr lang="es-ES"/>
              <a:pPr>
                <a:defRPr/>
              </a:pPr>
              <a:t>30</a:t>
            </a:fld>
            <a:endParaRPr lang="es-ES"/>
          </a:p>
        </p:txBody>
      </p:sp>
      <p:sp>
        <p:nvSpPr>
          <p:cNvPr id="54276" name="Rectangle 4"/>
          <p:cNvSpPr>
            <a:spLocks noGrp="1" noChangeArrowheads="1"/>
          </p:cNvSpPr>
          <p:nvPr>
            <p:ph type="title"/>
          </p:nvPr>
        </p:nvSpPr>
        <p:spPr>
          <a:xfrm>
            <a:off x="0" y="0"/>
            <a:ext cx="1258888" cy="4437063"/>
          </a:xfrm>
        </p:spPr>
        <p:txBody>
          <a:bodyPr/>
          <a:lstStyle/>
          <a:p>
            <a:r>
              <a:rPr lang="ca-ES" smtClean="0"/>
              <a:t>Chat </a:t>
            </a:r>
            <a:r>
              <a:rPr lang="ca-ES" sz="2400" smtClean="0"/>
              <a:t>6</a:t>
            </a:r>
            <a:r>
              <a:rPr lang="ca-ES" smtClean="0"/>
              <a:t/>
            </a:r>
            <a:br>
              <a:rPr lang="ca-ES" smtClean="0"/>
            </a:br>
            <a:endParaRPr lang="es-ES" smtClean="0"/>
          </a:p>
        </p:txBody>
      </p:sp>
      <p:pic>
        <p:nvPicPr>
          <p:cNvPr id="54277" name="Picture 5"/>
          <p:cNvPicPr>
            <a:picLocks noChangeAspect="1" noChangeArrowheads="1"/>
          </p:cNvPicPr>
          <p:nvPr/>
        </p:nvPicPr>
        <p:blipFill>
          <a:blip r:embed="rId3" cstate="print"/>
          <a:srcRect l="5696" t="11610" r="18262" b="5707"/>
          <a:stretch>
            <a:fillRect/>
          </a:stretch>
        </p:blipFill>
        <p:spPr bwMode="auto">
          <a:xfrm>
            <a:off x="1187450" y="0"/>
            <a:ext cx="7956550" cy="6488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2 Marcador de pie de página"/>
          <p:cNvSpPr>
            <a:spLocks noGrp="1"/>
          </p:cNvSpPr>
          <p:nvPr>
            <p:ph type="ftr" sz="quarter" idx="11"/>
          </p:nvPr>
        </p:nvSpPr>
        <p:spPr>
          <a:noFill/>
        </p:spPr>
        <p:txBody>
          <a:bodyPr/>
          <a:lstStyle/>
          <a:p>
            <a:pPr algn="l"/>
            <a:r>
              <a:rPr lang="es-ES" dirty="0" smtClean="0"/>
              <a:t>S3 Géneros discursivos</a:t>
            </a:r>
          </a:p>
        </p:txBody>
      </p:sp>
      <p:sp>
        <p:nvSpPr>
          <p:cNvPr id="7" name="3 Marcador de número de diapositiva"/>
          <p:cNvSpPr>
            <a:spLocks noGrp="1"/>
          </p:cNvSpPr>
          <p:nvPr>
            <p:ph type="sldNum" sz="quarter" idx="12"/>
          </p:nvPr>
        </p:nvSpPr>
        <p:spPr/>
        <p:txBody>
          <a:bodyPr/>
          <a:lstStyle/>
          <a:p>
            <a:pPr>
              <a:defRPr/>
            </a:pPr>
            <a:fld id="{82418BE4-15C6-47EA-BBB4-12C0E82BCDD6}" type="slidenum">
              <a:rPr lang="es-ES"/>
              <a:pPr>
                <a:defRPr/>
              </a:pPr>
              <a:t>31</a:t>
            </a:fld>
            <a:endParaRPr lang="es-ES"/>
          </a:p>
        </p:txBody>
      </p:sp>
      <p:sp>
        <p:nvSpPr>
          <p:cNvPr id="55300" name="Rectangle 3"/>
          <p:cNvSpPr>
            <a:spLocks noChangeArrowheads="1"/>
          </p:cNvSpPr>
          <p:nvPr/>
        </p:nvSpPr>
        <p:spPr bwMode="auto">
          <a:xfrm>
            <a:off x="1766888" y="1543050"/>
            <a:ext cx="9144000" cy="0"/>
          </a:xfrm>
          <a:prstGeom prst="rect">
            <a:avLst/>
          </a:prstGeom>
          <a:noFill/>
          <a:ln w="9525">
            <a:noFill/>
            <a:miter lim="800000"/>
            <a:headEnd/>
            <a:tailEnd/>
          </a:ln>
        </p:spPr>
        <p:txBody>
          <a:bodyPr>
            <a:spAutoFit/>
          </a:bodyPr>
          <a:lstStyle/>
          <a:p>
            <a:endParaRPr lang="es-ES"/>
          </a:p>
        </p:txBody>
      </p:sp>
      <p:pic>
        <p:nvPicPr>
          <p:cNvPr id="55301" name="Picture 2"/>
          <p:cNvPicPr>
            <a:picLocks noChangeAspect="1" noChangeArrowheads="1"/>
          </p:cNvPicPr>
          <p:nvPr/>
        </p:nvPicPr>
        <p:blipFill>
          <a:blip r:embed="rId3" cstate="print"/>
          <a:srcRect l="734" t="13837" r="26253" b="10056"/>
          <a:stretch>
            <a:fillRect/>
          </a:stretch>
        </p:blipFill>
        <p:spPr bwMode="auto">
          <a:xfrm>
            <a:off x="228600" y="0"/>
            <a:ext cx="8486775" cy="663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title"/>
          </p:nvPr>
        </p:nvSpPr>
        <p:spPr/>
        <p:txBody>
          <a:bodyPr/>
          <a:lstStyle/>
          <a:p>
            <a:pPr eaLnBrk="1" hangingPunct="1"/>
            <a:r>
              <a:rPr lang="es-ES" smtClean="0"/>
              <a:t>Chats </a:t>
            </a:r>
            <a:r>
              <a:rPr lang="es-ES" sz="2400" smtClean="0"/>
              <a:t>8</a:t>
            </a:r>
          </a:p>
        </p:txBody>
      </p:sp>
      <p:sp>
        <p:nvSpPr>
          <p:cNvPr id="56323" name="2 Marcador de contenido"/>
          <p:cNvSpPr>
            <a:spLocks noGrp="1"/>
          </p:cNvSpPr>
          <p:nvPr>
            <p:ph idx="1"/>
          </p:nvPr>
        </p:nvSpPr>
        <p:spPr/>
        <p:txBody>
          <a:bodyPr/>
          <a:lstStyle/>
          <a:p>
            <a:pPr eaLnBrk="1" hangingPunct="1"/>
            <a:r>
              <a:rPr lang="es-ES" sz="3600" smtClean="0"/>
              <a:t>Algunas orientaciones</a:t>
            </a:r>
            <a:r>
              <a:rPr lang="es-ES" sz="2800" smtClean="0"/>
              <a:t>:</a:t>
            </a:r>
          </a:p>
          <a:p>
            <a:pPr lvl="1" eaLnBrk="1" hangingPunct="1"/>
            <a:r>
              <a:rPr lang="es-ES" smtClean="0"/>
              <a:t>Determinar antes: propósito, participantes, fecha y hora de inicio y fin, criterios de evaluación. Anunciarlo.</a:t>
            </a:r>
          </a:p>
          <a:p>
            <a:pPr lvl="1" eaLnBrk="1" hangingPunct="1"/>
            <a:r>
              <a:rPr lang="es-ES" smtClean="0"/>
              <a:t>Atribuir funciones a los aprendices: informar a rezagados, controlar turnos, avisos sobre estilo, etc.</a:t>
            </a:r>
          </a:p>
          <a:p>
            <a:pPr lvl="1" eaLnBrk="1" hangingPunct="1"/>
            <a:r>
              <a:rPr lang="es-ES_tradnl" smtClean="0"/>
              <a:t>Establecer rutinas de comunicación en línea: cuándo participar, tipo de escritura, extensión, etc.</a:t>
            </a:r>
          </a:p>
          <a:p>
            <a:pPr lvl="1" eaLnBrk="1" hangingPunct="1"/>
            <a:r>
              <a:rPr lang="es-ES_tradnl" smtClean="0"/>
              <a:t>Limitar el número de participantes en un chat (5-6) según el propósito y el tema.</a:t>
            </a:r>
          </a:p>
          <a:p>
            <a:pPr lvl="1" eaLnBrk="1" hangingPunct="1"/>
            <a:r>
              <a:rPr lang="es-ES_tradnl" smtClean="0"/>
              <a:t>Distinguir tipos de chat: comentario de lectura, búsqueda de datos, aprendizaje de conversación.</a:t>
            </a:r>
          </a:p>
          <a:p>
            <a:pPr lvl="1" eaLnBrk="1" hangingPunct="1"/>
            <a:r>
              <a:rPr lang="es-ES_tradnl" smtClean="0"/>
              <a:t>Uso del chat como material de estudio.</a:t>
            </a:r>
            <a:endParaRPr lang="es-ES" smtClean="0"/>
          </a:p>
          <a:p>
            <a:pPr eaLnBrk="1" hangingPunct="1"/>
            <a:endParaRPr lang="es-ES" smtClean="0"/>
          </a:p>
        </p:txBody>
      </p:sp>
      <p:sp>
        <p:nvSpPr>
          <p:cNvPr id="56324"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AE77B8CE-E9AF-4EDC-832D-F765CFC10A9E}" type="slidenum">
              <a:rPr lang="es-ES"/>
              <a:pPr>
                <a:defRPr/>
              </a:pPr>
              <a:t>32</a:t>
            </a:fld>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ftr" sz="quarter" idx="11"/>
          </p:nvPr>
        </p:nvSpPr>
        <p:spPr>
          <a:noFill/>
        </p:spPr>
        <p:txBody>
          <a:bodyPr/>
          <a:lstStyle/>
          <a:p>
            <a:r>
              <a:rPr lang="es-ES" smtClean="0"/>
              <a:t>S3 Géneros discursivos</a:t>
            </a:r>
          </a:p>
        </p:txBody>
      </p:sp>
      <p:sp>
        <p:nvSpPr>
          <p:cNvPr id="8" name="Rectangle 6"/>
          <p:cNvSpPr>
            <a:spLocks noGrp="1" noChangeArrowheads="1"/>
          </p:cNvSpPr>
          <p:nvPr>
            <p:ph type="sldNum" sz="quarter" idx="12"/>
          </p:nvPr>
        </p:nvSpPr>
        <p:spPr/>
        <p:txBody>
          <a:bodyPr/>
          <a:lstStyle/>
          <a:p>
            <a:pPr>
              <a:defRPr/>
            </a:pPr>
            <a:fld id="{E9BC2FE1-6D4B-49CD-9BEE-A9FE91017C58}" type="slidenum">
              <a:rPr lang="es-ES"/>
              <a:pPr>
                <a:defRPr/>
              </a:pPr>
              <a:t>33</a:t>
            </a:fld>
            <a:endParaRPr lang="es-ES"/>
          </a:p>
        </p:txBody>
      </p:sp>
      <p:sp>
        <p:nvSpPr>
          <p:cNvPr id="15364" name="1 Título"/>
          <p:cNvSpPr>
            <a:spLocks noGrp="1"/>
          </p:cNvSpPr>
          <p:nvPr>
            <p:ph type="ctrTitle"/>
          </p:nvPr>
        </p:nvSpPr>
        <p:spPr>
          <a:xfrm>
            <a:off x="214313" y="1357313"/>
            <a:ext cx="8715375" cy="2243137"/>
          </a:xfrm>
        </p:spPr>
        <p:txBody>
          <a:bodyPr/>
          <a:lstStyle/>
          <a:p>
            <a:r>
              <a:rPr lang="es-ES" sz="8000" dirty="0" smtClean="0"/>
              <a:t>Blogs</a:t>
            </a:r>
          </a:p>
        </p:txBody>
      </p:sp>
      <p:sp>
        <p:nvSpPr>
          <p:cNvPr id="15365" name="2 Subtítulo"/>
          <p:cNvSpPr>
            <a:spLocks noGrp="1"/>
          </p:cNvSpPr>
          <p:nvPr>
            <p:ph type="subTitle" idx="1"/>
          </p:nvPr>
        </p:nvSpPr>
        <p:spPr/>
        <p:txBody>
          <a:bodyPr/>
          <a:lstStyle/>
          <a:p>
            <a:r>
              <a:rPr lang="es-ES" sz="4800" dirty="0" smtClean="0"/>
              <a:t>Orientaciones</a:t>
            </a:r>
          </a:p>
        </p:txBody>
      </p:sp>
      <p:sp>
        <p:nvSpPr>
          <p:cNvPr id="5" name="4 Marcador de pie de página"/>
          <p:cNvSpPr txBox="1">
            <a:spLocks noGrp="1"/>
          </p:cNvSpPr>
          <p:nvPr/>
        </p:nvSpPr>
        <p:spPr bwMode="auto">
          <a:xfrm>
            <a:off x="323850" y="6553200"/>
            <a:ext cx="5543550" cy="304800"/>
          </a:xfrm>
          <a:prstGeom prst="rect">
            <a:avLst/>
          </a:prstGeom>
          <a:noFill/>
          <a:ln>
            <a:miter lim="800000"/>
            <a:headEnd/>
            <a:tailEnd/>
          </a:ln>
        </p:spPr>
        <p:txBody>
          <a:bodyPr/>
          <a:lstStyle/>
          <a:p>
            <a:pPr algn="ctr">
              <a:defRPr/>
            </a:pPr>
            <a:endParaRPr lang="es-ES" sz="1600" b="1" dirty="0">
              <a:solidFill>
                <a:srgbClr val="A50021"/>
              </a:solidFill>
              <a:latin typeface="+mn-lt"/>
            </a:endParaRP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2A22073F-A0EC-4CF9-B1CE-893FF826CC4B}" type="slidenum">
              <a:rPr lang="es-ES" sz="2000" b="1">
                <a:solidFill>
                  <a:srgbClr val="A50021"/>
                </a:solidFill>
                <a:latin typeface="+mn-lt"/>
              </a:rPr>
              <a:pPr algn="r">
                <a:defRPr/>
              </a:pPr>
              <a:t>33</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s-ES" sz="4000" dirty="0" smtClean="0"/>
              <a:t>Blogs </a:t>
            </a:r>
            <a:r>
              <a:rPr lang="es-ES" sz="2400" dirty="0" smtClean="0"/>
              <a:t>(</a:t>
            </a:r>
            <a:r>
              <a:rPr lang="es-ES" sz="2400" dirty="0" err="1" smtClean="0"/>
              <a:t>fotologs</a:t>
            </a:r>
            <a:r>
              <a:rPr lang="es-ES" sz="2400" dirty="0" smtClean="0"/>
              <a:t>, </a:t>
            </a:r>
            <a:r>
              <a:rPr lang="es-ES" sz="2400" dirty="0" err="1" smtClean="0"/>
              <a:t>videoblogs</a:t>
            </a:r>
            <a:r>
              <a:rPr lang="es-ES" sz="2400" dirty="0" smtClean="0"/>
              <a:t>, </a:t>
            </a:r>
            <a:r>
              <a:rPr lang="es-ES" sz="2400" dirty="0" err="1" smtClean="0"/>
              <a:t>edublogs</a:t>
            </a:r>
            <a:r>
              <a:rPr lang="es-ES" sz="2400" dirty="0" smtClean="0"/>
              <a:t>) 1</a:t>
            </a:r>
            <a:endParaRPr lang="es-ES" sz="2400" dirty="0" smtClean="0"/>
          </a:p>
        </p:txBody>
      </p:sp>
      <p:sp>
        <p:nvSpPr>
          <p:cNvPr id="20483" name="Rectangle 3"/>
          <p:cNvSpPr>
            <a:spLocks noGrp="1" noChangeArrowheads="1"/>
          </p:cNvSpPr>
          <p:nvPr>
            <p:ph type="body" idx="1"/>
          </p:nvPr>
        </p:nvSpPr>
        <p:spPr/>
        <p:txBody>
          <a:bodyPr/>
          <a:lstStyle/>
          <a:p>
            <a:r>
              <a:rPr lang="es-ES" i="1" dirty="0" smtClean="0"/>
              <a:t>Blog</a:t>
            </a:r>
            <a:r>
              <a:rPr lang="es-ES" dirty="0" smtClean="0"/>
              <a:t>. Espacio personal en la web, con </a:t>
            </a:r>
            <a:r>
              <a:rPr lang="es-ES" i="1" dirty="0" smtClean="0"/>
              <a:t>post </a:t>
            </a:r>
            <a:r>
              <a:rPr lang="es-ES" dirty="0" smtClean="0"/>
              <a:t>(o entradas) breves, </a:t>
            </a:r>
            <a:r>
              <a:rPr lang="es-ES" dirty="0" err="1" smtClean="0"/>
              <a:t>multimolades</a:t>
            </a:r>
            <a:r>
              <a:rPr lang="es-ES" dirty="0" smtClean="0"/>
              <a:t>, ordenadas de + a - reciente.</a:t>
            </a:r>
          </a:p>
          <a:p>
            <a:r>
              <a:rPr lang="es-ES" i="1" dirty="0" smtClean="0"/>
              <a:t>Blog</a:t>
            </a:r>
            <a:r>
              <a:rPr lang="es-ES" dirty="0" smtClean="0"/>
              <a:t> </a:t>
            </a:r>
            <a:r>
              <a:rPr lang="es-ES" dirty="0" smtClean="0"/>
              <a:t>= </a:t>
            </a:r>
            <a:r>
              <a:rPr lang="es-ES" i="1" dirty="0" smtClean="0"/>
              <a:t>web</a:t>
            </a:r>
            <a:r>
              <a:rPr lang="es-ES" dirty="0" smtClean="0"/>
              <a:t> + </a:t>
            </a:r>
            <a:r>
              <a:rPr lang="es-ES" i="1" dirty="0" smtClean="0"/>
              <a:t>log</a:t>
            </a:r>
            <a:r>
              <a:rPr lang="es-ES" dirty="0" smtClean="0"/>
              <a:t> (</a:t>
            </a:r>
            <a:r>
              <a:rPr lang="es-ES" i="1" dirty="0" smtClean="0"/>
              <a:t>bitácora</a:t>
            </a:r>
            <a:r>
              <a:rPr lang="es-ES" dirty="0" smtClean="0"/>
              <a:t> o cuaderno de navegación).</a:t>
            </a:r>
          </a:p>
          <a:p>
            <a:r>
              <a:rPr lang="es-ES" i="1" dirty="0" smtClean="0"/>
              <a:t>Blog = </a:t>
            </a:r>
            <a:r>
              <a:rPr lang="es-ES" dirty="0" smtClean="0"/>
              <a:t>conjunto de post ordenados inversamente.</a:t>
            </a:r>
          </a:p>
          <a:p>
            <a:r>
              <a:rPr lang="es-ES" i="1" dirty="0" smtClean="0"/>
              <a:t>Log</a:t>
            </a:r>
            <a:r>
              <a:rPr lang="es-ES" dirty="0" smtClean="0"/>
              <a:t> en educación = diario de aprendizaje.</a:t>
            </a:r>
          </a:p>
          <a:p>
            <a:r>
              <a:rPr lang="es-ES" dirty="0" err="1" smtClean="0"/>
              <a:t>Fotoblog</a:t>
            </a:r>
            <a:r>
              <a:rPr lang="es-ES" dirty="0" smtClean="0"/>
              <a:t>, </a:t>
            </a:r>
            <a:r>
              <a:rPr lang="es-ES" dirty="0" err="1" smtClean="0"/>
              <a:t>Fotolog</a:t>
            </a:r>
            <a:r>
              <a:rPr lang="es-ES" dirty="0" smtClean="0"/>
              <a:t> = blog con fotos.</a:t>
            </a:r>
          </a:p>
          <a:p>
            <a:r>
              <a:rPr lang="es-ES" dirty="0" err="1" smtClean="0"/>
              <a:t>Videoblog</a:t>
            </a:r>
            <a:r>
              <a:rPr lang="es-ES" dirty="0" smtClean="0"/>
              <a:t> = blog con vídeos.</a:t>
            </a:r>
          </a:p>
          <a:p>
            <a:r>
              <a:rPr lang="es-ES" i="1" dirty="0" err="1" smtClean="0"/>
              <a:t>Blogger</a:t>
            </a:r>
            <a:r>
              <a:rPr lang="es-ES" dirty="0" smtClean="0"/>
              <a:t>: tiene su propio blog, leer y comentar los blogs de los amigos, vincula los blogs entre sí, crea una comunidad.</a:t>
            </a:r>
          </a:p>
        </p:txBody>
      </p:sp>
      <p:sp>
        <p:nvSpPr>
          <p:cNvPr id="4" name="3 Marcador de número de diapositiva"/>
          <p:cNvSpPr>
            <a:spLocks noGrp="1"/>
          </p:cNvSpPr>
          <p:nvPr>
            <p:ph type="sldNum" sz="quarter" idx="12"/>
          </p:nvPr>
        </p:nvSpPr>
        <p:spPr/>
        <p:txBody>
          <a:bodyPr/>
          <a:lstStyle/>
          <a:p>
            <a:pPr>
              <a:defRPr/>
            </a:pPr>
            <a:fld id="{5543247D-B52B-44D3-B36C-9F7AF91B01ED}" type="slidenum">
              <a:rPr lang="es-ES" smtClean="0"/>
              <a:pPr>
                <a:defRPr/>
              </a:pPr>
              <a:t>34</a:t>
            </a:fld>
            <a:endParaRPr lang="es-ES"/>
          </a:p>
        </p:txBody>
      </p:sp>
      <p:sp>
        <p:nvSpPr>
          <p:cNvPr id="5" name="4 Marcador de pie de página"/>
          <p:cNvSpPr>
            <a:spLocks noGrp="1"/>
          </p:cNvSpPr>
          <p:nvPr>
            <p:ph type="ftr" sz="quarter" idx="11"/>
          </p:nvPr>
        </p:nvSpPr>
        <p:spPr/>
        <p:txBody>
          <a:bodyPr/>
          <a:lstStyle/>
          <a:p>
            <a:pPr algn="l">
              <a:defRPr/>
            </a:pPr>
            <a:r>
              <a:rPr lang="es-ES" dirty="0" smtClean="0"/>
              <a:t>S3 Géneros discursivos</a:t>
            </a: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txBox="1">
            <a:spLocks noGrp="1" noChangeArrowheads="1"/>
          </p:cNvSpPr>
          <p:nvPr/>
        </p:nvSpPr>
        <p:spPr bwMode="auto">
          <a:xfrm>
            <a:off x="5724525" y="6524625"/>
            <a:ext cx="1905000" cy="457200"/>
          </a:xfrm>
          <a:prstGeom prst="rect">
            <a:avLst/>
          </a:prstGeom>
          <a:noFill/>
          <a:ln w="9525">
            <a:noFill/>
            <a:miter lim="800000"/>
            <a:headEnd/>
            <a:tailEnd/>
          </a:ln>
        </p:spPr>
        <p:txBody>
          <a:bodyPr/>
          <a:lstStyle/>
          <a:p>
            <a:pPr algn="ctr"/>
            <a:r>
              <a:rPr lang="es-ES" sz="1400">
                <a:solidFill>
                  <a:srgbClr val="990033"/>
                </a:solidFill>
                <a:latin typeface="Arial Narrow" pitchFamily="34" charset="0"/>
              </a:rPr>
              <a:t>Temuco 28-08-08</a:t>
            </a:r>
          </a:p>
        </p:txBody>
      </p:sp>
      <p:sp>
        <p:nvSpPr>
          <p:cNvPr id="5" name="Rectangle 6"/>
          <p:cNvSpPr txBox="1">
            <a:spLocks noGrp="1" noChangeArrowheads="1"/>
          </p:cNvSpPr>
          <p:nvPr/>
        </p:nvSpPr>
        <p:spPr bwMode="auto">
          <a:xfrm>
            <a:off x="8305800" y="6400800"/>
            <a:ext cx="838200" cy="457200"/>
          </a:xfrm>
          <a:prstGeom prst="rect">
            <a:avLst/>
          </a:prstGeom>
          <a:noFill/>
          <a:ln>
            <a:miter lim="800000"/>
            <a:headEnd/>
            <a:tailEnd/>
          </a:ln>
        </p:spPr>
        <p:txBody>
          <a:bodyPr/>
          <a:lstStyle/>
          <a:p>
            <a:pPr algn="r">
              <a:defRPr/>
            </a:pPr>
            <a:fld id="{A90B07B1-03A1-430B-8E85-CB0AFA8342CA}" type="slidenum">
              <a:rPr lang="es-ES" b="1">
                <a:solidFill>
                  <a:srgbClr val="990033"/>
                </a:solidFill>
                <a:latin typeface="+mn-lt"/>
              </a:rPr>
              <a:pPr algn="r">
                <a:defRPr/>
              </a:pPr>
              <a:t>35</a:t>
            </a:fld>
            <a:endParaRPr lang="es-ES" b="1">
              <a:solidFill>
                <a:srgbClr val="990033"/>
              </a:solidFill>
              <a:latin typeface="+mn-lt"/>
            </a:endParaRPr>
          </a:p>
        </p:txBody>
      </p:sp>
      <p:pic>
        <p:nvPicPr>
          <p:cNvPr id="235524" name="Picture 4"/>
          <p:cNvPicPr>
            <a:picLocks noChangeAspect="1" noChangeArrowheads="1"/>
          </p:cNvPicPr>
          <p:nvPr/>
        </p:nvPicPr>
        <p:blipFill>
          <a:blip r:embed="rId3" cstate="print"/>
          <a:srcRect l="15341" r="16519" b="18814"/>
          <a:stretch>
            <a:fillRect/>
          </a:stretch>
        </p:blipFill>
        <p:spPr bwMode="auto">
          <a:xfrm>
            <a:off x="900113" y="0"/>
            <a:ext cx="6985000" cy="6656388"/>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pPr>
              <a:defRPr/>
            </a:pPr>
            <a:fld id="{664460F3-3B26-45B5-BFB9-53CE0E8677E7}" type="slidenum">
              <a:rPr lang="es-ES" smtClean="0"/>
              <a:pPr>
                <a:defRPr/>
              </a:pPr>
              <a:t>35</a:t>
            </a:fld>
            <a:endParaRPr lang="es-ES"/>
          </a:p>
        </p:txBody>
      </p:sp>
      <p:sp>
        <p:nvSpPr>
          <p:cNvPr id="7" name="6 Marcador de pie de página"/>
          <p:cNvSpPr>
            <a:spLocks noGrp="1"/>
          </p:cNvSpPr>
          <p:nvPr>
            <p:ph type="ftr" sz="quarter" idx="11"/>
          </p:nvPr>
        </p:nvSpPr>
        <p:spPr>
          <a:xfrm>
            <a:off x="285720" y="6553200"/>
            <a:ext cx="5543550" cy="304800"/>
          </a:xfrm>
        </p:spPr>
        <p:txBody>
          <a:bodyPr/>
          <a:lstStyle/>
          <a:p>
            <a:pPr algn="l">
              <a:defRPr/>
            </a:pPr>
            <a:r>
              <a:rPr lang="es-ES" dirty="0" smtClean="0"/>
              <a:t>S3 Géneros discursivos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524"/>
                                        </p:tgtEl>
                                        <p:attrNameLst>
                                          <p:attrName>style.visibility</p:attrName>
                                        </p:attrNameLst>
                                      </p:cBhvr>
                                      <p:to>
                                        <p:strVal val="visible"/>
                                      </p:to>
                                    </p:set>
                                    <p:animEffect transition="in" filter="dissolve">
                                      <p:cBhvr>
                                        <p:cTn id="7" dur="500"/>
                                        <p:tgtEl>
                                          <p:spTgt spid="235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p:txBody>
          <a:bodyPr/>
          <a:lstStyle/>
          <a:p>
            <a:r>
              <a:rPr lang="es-ES" dirty="0" smtClean="0"/>
              <a:t>Blogs </a:t>
            </a:r>
            <a:r>
              <a:rPr lang="es-ES" sz="2400" dirty="0" smtClean="0"/>
              <a:t>3</a:t>
            </a:r>
            <a:endParaRPr lang="es-ES" sz="2400" dirty="0" smtClean="0"/>
          </a:p>
        </p:txBody>
      </p:sp>
      <p:sp>
        <p:nvSpPr>
          <p:cNvPr id="57347" name="2 Marcador de contenido"/>
          <p:cNvSpPr>
            <a:spLocks noGrp="1"/>
          </p:cNvSpPr>
          <p:nvPr>
            <p:ph idx="1"/>
          </p:nvPr>
        </p:nvSpPr>
        <p:spPr/>
        <p:txBody>
          <a:bodyPr/>
          <a:lstStyle/>
          <a:p>
            <a:r>
              <a:rPr lang="es-ES" dirty="0" smtClean="0"/>
              <a:t>Sustituye varios géneros previos:</a:t>
            </a:r>
          </a:p>
          <a:p>
            <a:pPr lvl="1"/>
            <a:r>
              <a:rPr lang="es-ES" dirty="0" smtClean="0"/>
              <a:t>Diario personal analógico.</a:t>
            </a:r>
          </a:p>
          <a:p>
            <a:pPr lvl="1"/>
            <a:r>
              <a:rPr lang="es-ES" dirty="0" smtClean="0"/>
              <a:t>Web personal de profesionales.</a:t>
            </a:r>
          </a:p>
          <a:p>
            <a:pPr lvl="1"/>
            <a:r>
              <a:rPr lang="es-ES" dirty="0" smtClean="0"/>
              <a:t>Á</a:t>
            </a:r>
            <a:r>
              <a:rPr lang="es-ES" dirty="0" smtClean="0"/>
              <a:t>lbum fotográfico.</a:t>
            </a:r>
            <a:endParaRPr lang="es-ES" dirty="0" smtClean="0"/>
          </a:p>
          <a:p>
            <a:r>
              <a:rPr lang="es-ES" dirty="0" smtClean="0"/>
              <a:t>Puede ser un espacio </a:t>
            </a:r>
            <a:r>
              <a:rPr lang="es-ES" i="1" dirty="0" smtClean="0"/>
              <a:t>vernáculo</a:t>
            </a:r>
            <a:r>
              <a:rPr lang="es-ES" dirty="0" smtClean="0"/>
              <a:t> o </a:t>
            </a:r>
            <a:r>
              <a:rPr lang="es-ES" i="1" dirty="0" smtClean="0"/>
              <a:t>académico</a:t>
            </a:r>
            <a:r>
              <a:rPr lang="es-ES" dirty="0" smtClean="0"/>
              <a:t>.</a:t>
            </a:r>
            <a:endParaRPr lang="es-ES" dirty="0" smtClean="0"/>
          </a:p>
          <a:p>
            <a:r>
              <a:rPr lang="es-ES" dirty="0" smtClean="0"/>
              <a:t>Actividad importante para fomentar la escritura y la lectura multimodal entre </a:t>
            </a:r>
            <a:r>
              <a:rPr lang="es-ES" dirty="0" err="1" smtClean="0"/>
              <a:t>bloggers</a:t>
            </a:r>
            <a:r>
              <a:rPr lang="es-ES" dirty="0" smtClean="0"/>
              <a:t>. </a:t>
            </a:r>
            <a:r>
              <a:rPr lang="es-ES" sz="2400" dirty="0" smtClean="0"/>
              <a:t>(Sanz 2009)</a:t>
            </a:r>
          </a:p>
          <a:p>
            <a:r>
              <a:rPr lang="es-ES" i="1" dirty="0" err="1" smtClean="0"/>
              <a:t>Moodle</a:t>
            </a:r>
            <a:r>
              <a:rPr lang="es-ES" dirty="0" smtClean="0"/>
              <a:t> no tiene blog. Hay una bitácora en el perfil de participante. &gt; </a:t>
            </a:r>
            <a:r>
              <a:rPr lang="es-ES" i="1" dirty="0" err="1" smtClean="0"/>
              <a:t>blogger</a:t>
            </a:r>
            <a:r>
              <a:rPr lang="es-ES" i="1" dirty="0" smtClean="0"/>
              <a:t>, </a:t>
            </a:r>
            <a:r>
              <a:rPr lang="es-ES" i="1" dirty="0" err="1" smtClean="0"/>
              <a:t>wordpress</a:t>
            </a:r>
            <a:r>
              <a:rPr lang="es-ES" dirty="0" smtClean="0"/>
              <a:t>, etc.</a:t>
            </a:r>
          </a:p>
          <a:p>
            <a:endParaRPr lang="es-ES" dirty="0" smtClean="0"/>
          </a:p>
        </p:txBody>
      </p:sp>
      <p:sp>
        <p:nvSpPr>
          <p:cNvPr id="57348"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9BFA1002-B28E-4FB6-91A4-A4FE6BDBC927}" type="slidenum">
              <a:rPr lang="es-ES" smtClean="0"/>
              <a:pPr>
                <a:defRPr/>
              </a:pPr>
              <a:t>36</a:t>
            </a:fld>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title"/>
          </p:nvPr>
        </p:nvSpPr>
        <p:spPr/>
        <p:txBody>
          <a:bodyPr/>
          <a:lstStyle/>
          <a:p>
            <a:r>
              <a:rPr lang="es-ES" smtClean="0"/>
              <a:t>Blog: una experiencia </a:t>
            </a:r>
            <a:r>
              <a:rPr lang="es-ES" sz="2400" smtClean="0"/>
              <a:t>2</a:t>
            </a:r>
          </a:p>
        </p:txBody>
      </p:sp>
      <p:sp>
        <p:nvSpPr>
          <p:cNvPr id="58371" name="2 Marcador de contenido"/>
          <p:cNvSpPr>
            <a:spLocks noGrp="1"/>
          </p:cNvSpPr>
          <p:nvPr>
            <p:ph idx="1"/>
          </p:nvPr>
        </p:nvSpPr>
        <p:spPr/>
        <p:txBody>
          <a:bodyPr/>
          <a:lstStyle/>
          <a:p>
            <a:r>
              <a:rPr lang="es-ES" b="1" smtClean="0"/>
              <a:t>Materia</a:t>
            </a:r>
            <a:r>
              <a:rPr lang="es-ES" smtClean="0"/>
              <a:t>: Enseñanza de lenguas CALL. </a:t>
            </a:r>
          </a:p>
          <a:p>
            <a:r>
              <a:rPr lang="es-ES" b="1" smtClean="0"/>
              <a:t>Tarea</a:t>
            </a:r>
            <a:r>
              <a:rPr lang="es-ES" smtClean="0"/>
              <a:t>: explorar la experiencia de aprendiz de lenguas.</a:t>
            </a:r>
          </a:p>
          <a:p>
            <a:r>
              <a:rPr lang="es-ES" b="1" smtClean="0"/>
              <a:t>Proceso</a:t>
            </a:r>
            <a:r>
              <a:rPr lang="es-ES" smtClean="0"/>
              <a:t>: postear sobre temas variados: exámenes, aprender en línea, historia lingüística, métodos, etc. </a:t>
            </a:r>
          </a:p>
          <a:p>
            <a:r>
              <a:rPr lang="es-ES" b="1" smtClean="0"/>
              <a:t>Práctica</a:t>
            </a:r>
            <a:r>
              <a:rPr lang="es-ES" smtClean="0"/>
              <a:t>: comunidad de </a:t>
            </a:r>
            <a:r>
              <a:rPr lang="es-ES" i="1" smtClean="0"/>
              <a:t>bloggers</a:t>
            </a:r>
            <a:r>
              <a:rPr lang="es-ES" smtClean="0"/>
              <a:t> que leen y comentan.</a:t>
            </a:r>
          </a:p>
          <a:p>
            <a:r>
              <a:rPr lang="es-ES" b="1" smtClean="0"/>
              <a:t>Ciclo</a:t>
            </a:r>
            <a:r>
              <a:rPr lang="es-ES" smtClean="0"/>
              <a:t>: 1) presentación en clase; 2) preparación individual; 3) posteo; 4) lectura y comentario de la comunidad.</a:t>
            </a:r>
          </a:p>
          <a:p>
            <a:r>
              <a:rPr lang="es-ES" b="1" smtClean="0"/>
              <a:t>Evaluación</a:t>
            </a:r>
            <a:r>
              <a:rPr lang="es-ES" smtClean="0"/>
              <a:t>: concurso del blog más profundo y del más divertido.</a:t>
            </a:r>
          </a:p>
          <a:p>
            <a:r>
              <a:rPr lang="es-ES" b="1" smtClean="0"/>
              <a:t>ELE</a:t>
            </a:r>
            <a:r>
              <a:rPr lang="es-ES" smtClean="0"/>
              <a:t>: explorar el conocimiento personal de la cultura hispánica: lugares, gastronomía, carácter, anécdotas, etc.</a:t>
            </a:r>
          </a:p>
        </p:txBody>
      </p:sp>
      <p:sp>
        <p:nvSpPr>
          <p:cNvPr id="58372"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7937AAA2-4285-477D-86C8-EF51BF2FA0C8}" type="slidenum">
              <a:rPr lang="es-ES" smtClean="0"/>
              <a:pPr>
                <a:defRPr/>
              </a:pPr>
              <a:t>37</a:t>
            </a:fld>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p:txBody>
          <a:bodyPr/>
          <a:lstStyle/>
          <a:p>
            <a:r>
              <a:rPr lang="es-ES" smtClean="0"/>
              <a:t>Blogs: ejemplos </a:t>
            </a:r>
            <a:r>
              <a:rPr lang="es-ES" sz="2400" smtClean="0"/>
              <a:t>3</a:t>
            </a:r>
          </a:p>
        </p:txBody>
      </p:sp>
      <p:sp>
        <p:nvSpPr>
          <p:cNvPr id="59395" name="2 Marcador de contenido"/>
          <p:cNvSpPr>
            <a:spLocks noGrp="1"/>
          </p:cNvSpPr>
          <p:nvPr>
            <p:ph idx="1"/>
          </p:nvPr>
        </p:nvSpPr>
        <p:spPr/>
        <p:txBody>
          <a:bodyPr/>
          <a:lstStyle/>
          <a:p>
            <a:r>
              <a:rPr lang="es-ES" b="1" smtClean="0"/>
              <a:t>Liana’s Weblog</a:t>
            </a:r>
            <a:r>
              <a:rPr lang="es-ES" smtClean="0"/>
              <a:t>: </a:t>
            </a:r>
            <a:r>
              <a:rPr lang="es-ES" smtClean="0">
                <a:hlinkClick r:id="rId3"/>
              </a:rPr>
              <a:t>http://lianaarm.wordpress.com/</a:t>
            </a:r>
            <a:endParaRPr lang="es-ES" smtClean="0"/>
          </a:p>
          <a:p>
            <a:r>
              <a:rPr lang="es-ES" smtClean="0"/>
              <a:t>Cero en caligrafía: </a:t>
            </a:r>
            <a:r>
              <a:rPr lang="es-ES" smtClean="0">
                <a:hlinkClick r:id="rId4"/>
              </a:rPr>
              <a:t>http://ceroencaligrafia.blogspot.com/</a:t>
            </a:r>
            <a:endParaRPr lang="es-ES" smtClean="0"/>
          </a:p>
          <a:p>
            <a:r>
              <a:rPr lang="es-ES" smtClean="0"/>
              <a:t>Nahaste-borrastea: </a:t>
            </a:r>
            <a:r>
              <a:rPr lang="es-ES" smtClean="0">
                <a:hlinkClick r:id="rId5"/>
              </a:rPr>
              <a:t>http://nahasteborrastea.blogspot.com/</a:t>
            </a:r>
            <a:endParaRPr lang="es-ES" smtClean="0"/>
          </a:p>
          <a:p>
            <a:r>
              <a:rPr lang="es-ES" smtClean="0"/>
              <a:t>Mijn bvlokje: </a:t>
            </a:r>
            <a:r>
              <a:rPr lang="es-ES" smtClean="0">
                <a:hlinkClick r:id="rId6"/>
              </a:rPr>
              <a:t>http://mijnblokje.blogspot.es/</a:t>
            </a:r>
            <a:endParaRPr lang="es-ES" smtClean="0"/>
          </a:p>
          <a:p>
            <a:r>
              <a:rPr lang="es-ES" smtClean="0"/>
              <a:t>Ab ore ad aurem: </a:t>
            </a:r>
            <a:r>
              <a:rPr lang="es-ES" smtClean="0">
                <a:hlinkClick r:id="rId7"/>
              </a:rPr>
              <a:t>http://evasantamaria.blogspot.com/</a:t>
            </a:r>
            <a:endParaRPr lang="es-ES" smtClean="0"/>
          </a:p>
          <a:p>
            <a:r>
              <a:rPr lang="es-ES" b="1" smtClean="0"/>
              <a:t>Pretty Languaging</a:t>
            </a:r>
            <a:r>
              <a:rPr lang="es-ES" smtClean="0"/>
              <a:t>: </a:t>
            </a:r>
            <a:r>
              <a:rPr lang="es-ES" smtClean="0">
                <a:hlinkClick r:id="rId8"/>
              </a:rPr>
              <a:t>http://prettylanguaging.blogspot.com/</a:t>
            </a:r>
            <a:endParaRPr lang="es-ES" smtClean="0"/>
          </a:p>
          <a:p>
            <a:r>
              <a:rPr lang="es-ES" b="1" smtClean="0"/>
              <a:t>Aprendiendo a aprender</a:t>
            </a:r>
            <a:r>
              <a:rPr lang="es-ES" smtClean="0"/>
              <a:t>: </a:t>
            </a:r>
            <a:r>
              <a:rPr lang="es-ES" smtClean="0">
                <a:hlinkClick r:id="rId9"/>
              </a:rPr>
              <a:t>http://loui29.blogspot.com/</a:t>
            </a:r>
            <a:endParaRPr lang="es-ES" smtClean="0"/>
          </a:p>
          <a:p>
            <a:endParaRPr lang="es-ES" smtClean="0"/>
          </a:p>
        </p:txBody>
      </p:sp>
      <p:sp>
        <p:nvSpPr>
          <p:cNvPr id="59396"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95AD5154-97A4-47C0-B73F-B8AF547BE6D5}" type="slidenum">
              <a:rPr lang="es-ES" smtClean="0"/>
              <a:pPr>
                <a:defRPr/>
              </a:pPr>
              <a:t>38</a:t>
            </a:fld>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p:txBody>
          <a:bodyPr/>
          <a:lstStyle/>
          <a:p>
            <a:r>
              <a:rPr lang="es-ES" smtClean="0"/>
              <a:t>Bibliografía: enlaces </a:t>
            </a:r>
            <a:r>
              <a:rPr lang="es-ES" sz="2400" smtClean="0"/>
              <a:t>2</a:t>
            </a:r>
          </a:p>
        </p:txBody>
      </p:sp>
      <p:sp>
        <p:nvSpPr>
          <p:cNvPr id="70659" name="2 Marcador de contenido"/>
          <p:cNvSpPr>
            <a:spLocks noGrp="1"/>
          </p:cNvSpPr>
          <p:nvPr>
            <p:ph idx="1"/>
          </p:nvPr>
        </p:nvSpPr>
        <p:spPr/>
        <p:txBody>
          <a:bodyPr/>
          <a:lstStyle/>
          <a:p>
            <a:r>
              <a:rPr lang="es-ES" smtClean="0"/>
              <a:t>Blog, fotolog, foros, wikis:</a:t>
            </a:r>
          </a:p>
          <a:p>
            <a:r>
              <a:rPr lang="es-ES" smtClean="0"/>
              <a:t>LJ para hacer blogs: </a:t>
            </a:r>
            <a:r>
              <a:rPr lang="es-ES" u="sng" smtClean="0">
                <a:hlinkClick r:id="rId3"/>
              </a:rPr>
              <a:t>http://www.livejournal.com</a:t>
            </a:r>
            <a:endParaRPr lang="es-ES" smtClean="0"/>
          </a:p>
          <a:p>
            <a:r>
              <a:rPr lang="pt-BR" smtClean="0"/>
              <a:t>Blogger o blogspot: </a:t>
            </a:r>
            <a:r>
              <a:rPr lang="pt-BR" u="sng" smtClean="0">
                <a:hlinkClick r:id="rId4"/>
              </a:rPr>
              <a:t>http://blogger.com</a:t>
            </a:r>
            <a:endParaRPr lang="es-ES" smtClean="0"/>
          </a:p>
          <a:p>
            <a:r>
              <a:rPr lang="es-ES" smtClean="0"/>
              <a:t>Blog. Wordpress </a:t>
            </a:r>
            <a:r>
              <a:rPr lang="es-ES" u="sng" smtClean="0">
                <a:hlinkClick r:id="rId5"/>
              </a:rPr>
              <a:t>http://wordpress.com</a:t>
            </a:r>
            <a:endParaRPr lang="es-ES" smtClean="0"/>
          </a:p>
          <a:p>
            <a:r>
              <a:rPr lang="es-ES" smtClean="0"/>
              <a:t>Fotolog. </a:t>
            </a:r>
            <a:r>
              <a:rPr lang="es-ES" u="sng" smtClean="0">
                <a:hlinkClick r:id="rId6"/>
              </a:rPr>
              <a:t>http://www.fotolog.com/</a:t>
            </a:r>
            <a:endParaRPr lang="es-ES" smtClean="0"/>
          </a:p>
          <a:p>
            <a:r>
              <a:rPr lang="es-ES" smtClean="0"/>
              <a:t>Mundoforo. </a:t>
            </a:r>
            <a:r>
              <a:rPr lang="es-ES" u="sng" smtClean="0">
                <a:hlinkClick r:id="rId7"/>
              </a:rPr>
              <a:t>http://mundoforo.forointernet.es/board/</a:t>
            </a:r>
            <a:endParaRPr lang="es-ES" smtClean="0"/>
          </a:p>
          <a:p>
            <a:r>
              <a:rPr lang="es-ES" smtClean="0"/>
              <a:t>Wikiole. </a:t>
            </a:r>
            <a:r>
              <a:rPr lang="es-ES" u="sng" smtClean="0">
                <a:hlinkClick r:id="rId8"/>
              </a:rPr>
              <a:t>http://wikiole.com/</a:t>
            </a:r>
            <a:endParaRPr lang="es-ES" smtClean="0"/>
          </a:p>
          <a:p>
            <a:r>
              <a:rPr lang="fr-FR" smtClean="0"/>
              <a:t>Wikispaces. </a:t>
            </a:r>
            <a:r>
              <a:rPr lang="es-ES" u="sng" smtClean="0">
                <a:hlinkClick r:id="rId9"/>
              </a:rPr>
              <a:t>http://www.wikispaces.com/</a:t>
            </a:r>
            <a:endParaRPr lang="es-ES" smtClean="0"/>
          </a:p>
          <a:p>
            <a:r>
              <a:rPr lang="en-GB" smtClean="0"/>
              <a:t>PBwiki, PBworks. </a:t>
            </a:r>
            <a:r>
              <a:rPr lang="en-GB" u="sng" smtClean="0">
                <a:hlinkClick r:id="rId10"/>
              </a:rPr>
              <a:t>http://pbworks.com/</a:t>
            </a:r>
            <a:endParaRPr lang="es-ES" smtClean="0"/>
          </a:p>
          <a:p>
            <a:r>
              <a:rPr lang="en-GB" smtClean="0"/>
              <a:t> </a:t>
            </a:r>
            <a:endParaRPr lang="es-ES" smtClean="0"/>
          </a:p>
          <a:p>
            <a:endParaRPr lang="es-ES" smtClean="0"/>
          </a:p>
        </p:txBody>
      </p:sp>
      <p:sp>
        <p:nvSpPr>
          <p:cNvPr id="70660"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A0089380-595E-4AE7-B370-36FD87880832}" type="slidenum">
              <a:rPr lang="es-ES" smtClean="0"/>
              <a:pPr>
                <a:defRPr/>
              </a:pPr>
              <a:t>39</a:t>
            </a:fld>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p:txBody>
          <a:bodyPr/>
          <a:lstStyle/>
          <a:p>
            <a:r>
              <a:rPr lang="es-ES" smtClean="0"/>
              <a:t>Contexto </a:t>
            </a:r>
            <a:r>
              <a:rPr lang="es-ES" sz="2400" smtClean="0"/>
              <a:t>1</a:t>
            </a:r>
          </a:p>
        </p:txBody>
      </p:sp>
      <p:sp>
        <p:nvSpPr>
          <p:cNvPr id="3" name="2 Marcador de contenido"/>
          <p:cNvSpPr>
            <a:spLocks noGrp="1"/>
          </p:cNvSpPr>
          <p:nvPr>
            <p:ph idx="1"/>
          </p:nvPr>
        </p:nvSpPr>
        <p:spPr/>
        <p:txBody>
          <a:bodyPr/>
          <a:lstStyle/>
          <a:p>
            <a:pPr>
              <a:defRPr/>
            </a:pPr>
            <a:r>
              <a:rPr lang="es-ES" dirty="0" smtClean="0"/>
              <a:t>ELE se adapta al </a:t>
            </a:r>
            <a:r>
              <a:rPr lang="es-ES" dirty="0" smtClean="0"/>
              <a:t>EEES en Europa:</a:t>
            </a:r>
            <a:endParaRPr lang="es-ES" dirty="0" smtClean="0"/>
          </a:p>
          <a:p>
            <a:pPr lvl="1">
              <a:defRPr/>
            </a:pPr>
            <a:r>
              <a:rPr lang="es-ES" dirty="0" smtClean="0"/>
              <a:t>Pérdida de </a:t>
            </a:r>
            <a:r>
              <a:rPr lang="es-ES" dirty="0" err="1" smtClean="0"/>
              <a:t>presencialidad</a:t>
            </a:r>
            <a:r>
              <a:rPr lang="es-ES" dirty="0" smtClean="0"/>
              <a:t>: </a:t>
            </a:r>
            <a:r>
              <a:rPr lang="es-ES" b="1" dirty="0" smtClean="0"/>
              <a:t>25-30%</a:t>
            </a:r>
            <a:r>
              <a:rPr lang="es-ES" dirty="0" smtClean="0"/>
              <a:t>.</a:t>
            </a:r>
          </a:p>
          <a:p>
            <a:pPr lvl="2">
              <a:defRPr/>
            </a:pPr>
            <a:r>
              <a:rPr lang="es-ES" dirty="0" smtClean="0"/>
              <a:t>1 asignatura UPF = 4ECTS = 100h aprendizaje = 24h presenciales (grupo + seminario) + tutorías + 75h trabajo no presencial.</a:t>
            </a:r>
          </a:p>
          <a:p>
            <a:pPr lvl="1">
              <a:defRPr/>
            </a:pPr>
            <a:r>
              <a:rPr lang="es-ES" dirty="0" smtClean="0"/>
              <a:t>Aprendizaje basado en </a:t>
            </a:r>
            <a:r>
              <a:rPr lang="es-ES" i="1" dirty="0" smtClean="0"/>
              <a:t>competencias</a:t>
            </a:r>
            <a:r>
              <a:rPr lang="es-ES" dirty="0" smtClean="0"/>
              <a:t> generales (instrumentales, sistémicas e interpersonales) del grado y específicas de la asignatura.</a:t>
            </a:r>
          </a:p>
          <a:p>
            <a:pPr lvl="1">
              <a:defRPr/>
            </a:pPr>
            <a:r>
              <a:rPr lang="es-ES" dirty="0" smtClean="0"/>
              <a:t>Búsqueda de autonomía, trabajo cooperativo y formación para aprender a lo largo de la vida.</a:t>
            </a:r>
          </a:p>
          <a:p>
            <a:pPr lvl="1">
              <a:defRPr/>
            </a:pPr>
            <a:r>
              <a:rPr lang="es-ES" dirty="0" smtClean="0"/>
              <a:t>Evaluación continuada: sin exámenes finales (</a:t>
            </a:r>
            <a:r>
              <a:rPr lang="es-ES" strike="sngStrike" dirty="0" smtClean="0"/>
              <a:t>septiembre</a:t>
            </a:r>
            <a:r>
              <a:rPr lang="es-ES" dirty="0" smtClean="0"/>
              <a:t>).</a:t>
            </a:r>
          </a:p>
          <a:p>
            <a:pPr lvl="1">
              <a:defRPr/>
            </a:pPr>
            <a:r>
              <a:rPr lang="es-ES" dirty="0" smtClean="0"/>
              <a:t>Aprendizaje de TIC y con TIC.</a:t>
            </a:r>
          </a:p>
          <a:p>
            <a:pPr>
              <a:defRPr/>
            </a:pPr>
            <a:r>
              <a:rPr lang="es-ES" b="1" dirty="0" smtClean="0"/>
              <a:t>&gt;&gt;&gt; Plataformas de aprendizaje en línea</a:t>
            </a:r>
            <a:r>
              <a:rPr lang="es-ES" dirty="0" smtClean="0"/>
              <a:t>.</a:t>
            </a:r>
            <a:endParaRPr lang="es-ES" dirty="0"/>
          </a:p>
        </p:txBody>
      </p:sp>
      <p:sp>
        <p:nvSpPr>
          <p:cNvPr id="33796" name="3 Marcador de pie de página"/>
          <p:cNvSpPr>
            <a:spLocks noGrp="1"/>
          </p:cNvSpPr>
          <p:nvPr>
            <p:ph type="ftr" sz="quarter" idx="11"/>
          </p:nvPr>
        </p:nvSpPr>
        <p:spPr>
          <a:noFill/>
        </p:spPr>
        <p:txBody>
          <a:bodyPr/>
          <a:lstStyle/>
          <a:p>
            <a:pPr algn="l"/>
            <a:r>
              <a:rPr lang="es-ES" smtClean="0"/>
              <a:t>S3 Géneros discursivos</a:t>
            </a:r>
            <a:endParaRPr lang="es-ES" dirty="0" smtClean="0"/>
          </a:p>
        </p:txBody>
      </p:sp>
      <p:sp>
        <p:nvSpPr>
          <p:cNvPr id="5" name="4 Marcador de número de diapositiva"/>
          <p:cNvSpPr>
            <a:spLocks noGrp="1"/>
          </p:cNvSpPr>
          <p:nvPr>
            <p:ph type="sldNum" sz="quarter" idx="12"/>
          </p:nvPr>
        </p:nvSpPr>
        <p:spPr/>
        <p:txBody>
          <a:bodyPr/>
          <a:lstStyle/>
          <a:p>
            <a:pPr>
              <a:defRPr/>
            </a:pPr>
            <a:fld id="{96B84043-6B48-44EB-BBCF-383E74FE6121}" type="slidenum">
              <a:rPr lang="es-ES" smtClean="0"/>
              <a:pPr>
                <a:defRPr/>
              </a:pPr>
              <a:t>4</a:t>
            </a:fld>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ftr" sz="quarter" idx="11"/>
          </p:nvPr>
        </p:nvSpPr>
        <p:spPr>
          <a:noFill/>
        </p:spPr>
        <p:txBody>
          <a:bodyPr/>
          <a:lstStyle/>
          <a:p>
            <a:r>
              <a:rPr lang="es-ES" smtClean="0"/>
              <a:t>S3 Géneros discursivos</a:t>
            </a:r>
          </a:p>
        </p:txBody>
      </p:sp>
      <p:sp>
        <p:nvSpPr>
          <p:cNvPr id="8" name="Rectangle 6"/>
          <p:cNvSpPr>
            <a:spLocks noGrp="1" noChangeArrowheads="1"/>
          </p:cNvSpPr>
          <p:nvPr>
            <p:ph type="sldNum" sz="quarter" idx="12"/>
          </p:nvPr>
        </p:nvSpPr>
        <p:spPr/>
        <p:txBody>
          <a:bodyPr/>
          <a:lstStyle/>
          <a:p>
            <a:pPr>
              <a:defRPr/>
            </a:pPr>
            <a:fld id="{E9BC2FE1-6D4B-49CD-9BEE-A9FE91017C58}" type="slidenum">
              <a:rPr lang="es-ES"/>
              <a:pPr>
                <a:defRPr/>
              </a:pPr>
              <a:t>40</a:t>
            </a:fld>
            <a:endParaRPr lang="es-ES"/>
          </a:p>
        </p:txBody>
      </p:sp>
      <p:sp>
        <p:nvSpPr>
          <p:cNvPr id="15364" name="1 Título"/>
          <p:cNvSpPr>
            <a:spLocks noGrp="1"/>
          </p:cNvSpPr>
          <p:nvPr>
            <p:ph type="ctrTitle"/>
          </p:nvPr>
        </p:nvSpPr>
        <p:spPr>
          <a:xfrm>
            <a:off x="214313" y="1357313"/>
            <a:ext cx="8715375" cy="2243137"/>
          </a:xfrm>
        </p:spPr>
        <p:txBody>
          <a:bodyPr/>
          <a:lstStyle/>
          <a:p>
            <a:r>
              <a:rPr lang="es-ES" sz="8000" dirty="0" smtClean="0"/>
              <a:t>Wikis</a:t>
            </a:r>
            <a:endParaRPr lang="es-ES" sz="8000" dirty="0" smtClean="0"/>
          </a:p>
        </p:txBody>
      </p:sp>
      <p:sp>
        <p:nvSpPr>
          <p:cNvPr id="15365" name="2 Subtítulo"/>
          <p:cNvSpPr>
            <a:spLocks noGrp="1"/>
          </p:cNvSpPr>
          <p:nvPr>
            <p:ph type="subTitle" idx="1"/>
          </p:nvPr>
        </p:nvSpPr>
        <p:spPr/>
        <p:txBody>
          <a:bodyPr/>
          <a:lstStyle/>
          <a:p>
            <a:r>
              <a:rPr lang="es-ES" sz="4800" dirty="0" smtClean="0"/>
              <a:t>Orientaciones</a:t>
            </a:r>
          </a:p>
        </p:txBody>
      </p:sp>
      <p:sp>
        <p:nvSpPr>
          <p:cNvPr id="5" name="4 Marcador de pie de página"/>
          <p:cNvSpPr txBox="1">
            <a:spLocks noGrp="1"/>
          </p:cNvSpPr>
          <p:nvPr/>
        </p:nvSpPr>
        <p:spPr bwMode="auto">
          <a:xfrm>
            <a:off x="323850" y="6553200"/>
            <a:ext cx="5543550" cy="304800"/>
          </a:xfrm>
          <a:prstGeom prst="rect">
            <a:avLst/>
          </a:prstGeom>
          <a:noFill/>
          <a:ln>
            <a:miter lim="800000"/>
            <a:headEnd/>
            <a:tailEnd/>
          </a:ln>
        </p:spPr>
        <p:txBody>
          <a:bodyPr/>
          <a:lstStyle/>
          <a:p>
            <a:pPr algn="ctr">
              <a:defRPr/>
            </a:pPr>
            <a:endParaRPr lang="es-ES" sz="1600" b="1" dirty="0">
              <a:solidFill>
                <a:srgbClr val="A50021"/>
              </a:solidFill>
              <a:latin typeface="+mn-lt"/>
            </a:endParaRP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2A22073F-A0EC-4CF9-B1CE-893FF826CC4B}" type="slidenum">
              <a:rPr lang="es-ES" sz="2000" b="1">
                <a:solidFill>
                  <a:srgbClr val="A50021"/>
                </a:solidFill>
                <a:latin typeface="+mn-lt"/>
              </a:rPr>
              <a:pPr algn="r">
                <a:defRPr/>
              </a:pPr>
              <a:t>40</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450478C0-58A8-4271-9410-9F6F89D8471D}" type="slidenum">
              <a:rPr lang="es-ES"/>
              <a:pPr>
                <a:defRPr/>
              </a:pPr>
              <a:t>41</a:t>
            </a:fld>
            <a:endParaRPr lang="es-ES"/>
          </a:p>
        </p:txBody>
      </p:sp>
      <p:sp>
        <p:nvSpPr>
          <p:cNvPr id="23555" name="Rectangle 2"/>
          <p:cNvSpPr>
            <a:spLocks noGrp="1" noChangeArrowheads="1"/>
          </p:cNvSpPr>
          <p:nvPr>
            <p:ph type="title"/>
          </p:nvPr>
        </p:nvSpPr>
        <p:spPr/>
        <p:txBody>
          <a:bodyPr/>
          <a:lstStyle/>
          <a:p>
            <a:pPr eaLnBrk="1" hangingPunct="1"/>
            <a:r>
              <a:rPr lang="es-ES_tradnl" smtClean="0"/>
              <a:t>Wiki </a:t>
            </a:r>
            <a:r>
              <a:rPr lang="es-ES_tradnl" sz="2400" smtClean="0"/>
              <a:t>1</a:t>
            </a:r>
            <a:endParaRPr lang="es-ES" sz="2400" smtClean="0"/>
          </a:p>
        </p:txBody>
      </p:sp>
      <p:sp>
        <p:nvSpPr>
          <p:cNvPr id="23556" name="Rectangle 3"/>
          <p:cNvSpPr>
            <a:spLocks noGrp="1" noChangeArrowheads="1"/>
          </p:cNvSpPr>
          <p:nvPr>
            <p:ph type="body" idx="1"/>
          </p:nvPr>
        </p:nvSpPr>
        <p:spPr/>
        <p:txBody>
          <a:bodyPr/>
          <a:lstStyle/>
          <a:p>
            <a:pPr eaLnBrk="1" hangingPunct="1"/>
            <a:r>
              <a:rPr lang="es-ES_tradnl" smtClean="0"/>
              <a:t>Del hawaiano </a:t>
            </a:r>
            <a:r>
              <a:rPr lang="es-ES_tradnl" i="1" smtClean="0"/>
              <a:t>wiki wiki </a:t>
            </a:r>
            <a:r>
              <a:rPr lang="es-ES_tradnl" smtClean="0"/>
              <a:t>= deprisa deprisa.</a:t>
            </a:r>
          </a:p>
          <a:p>
            <a:pPr eaLnBrk="1" hangingPunct="1"/>
            <a:r>
              <a:rPr lang="es-ES_tradnl" smtClean="0"/>
              <a:t>Sitio web construido por varias personas desde diferentes ordenadores (lugares, tiempos, etc.; asincrónica, cooperativa.).</a:t>
            </a:r>
          </a:p>
          <a:p>
            <a:pPr eaLnBrk="1" hangingPunct="1"/>
            <a:r>
              <a:rPr lang="es-ES_tradnl" smtClean="0"/>
              <a:t>Ejemplos: </a:t>
            </a:r>
            <a:r>
              <a:rPr lang="es-ES_tradnl" i="1" smtClean="0"/>
              <a:t>wikipedia</a:t>
            </a:r>
            <a:r>
              <a:rPr lang="es-ES_tradnl" smtClean="0"/>
              <a:t>; </a:t>
            </a:r>
            <a:r>
              <a:rPr lang="es-ES_tradnl" i="1" smtClean="0"/>
              <a:t>googledocs</a:t>
            </a:r>
            <a:r>
              <a:rPr lang="es-ES_tradnl" smtClean="0"/>
              <a:t>.</a:t>
            </a:r>
          </a:p>
          <a:p>
            <a:pPr eaLnBrk="1" hangingPunct="1"/>
            <a:r>
              <a:rPr lang="es-ES_tradnl" smtClean="0"/>
              <a:t>Utilidad: trabajo cooperativo en línea.</a:t>
            </a:r>
          </a:p>
          <a:p>
            <a:pPr eaLnBrk="1" hangingPunct="1"/>
            <a:r>
              <a:rPr lang="es-ES_tradnl" smtClean="0"/>
              <a:t>Wiki de </a:t>
            </a:r>
            <a:r>
              <a:rPr lang="es-ES_tradnl" i="1" smtClean="0"/>
              <a:t>Moodle</a:t>
            </a:r>
            <a:r>
              <a:rPr lang="es-ES_tradnl" smtClean="0"/>
              <a:t>:</a:t>
            </a:r>
          </a:p>
          <a:p>
            <a:pPr lvl="1" eaLnBrk="1" hangingPunct="1"/>
            <a:r>
              <a:rPr lang="es-ES_tradnl" smtClean="0"/>
              <a:t>Diferentes versiones: </a:t>
            </a:r>
            <a:r>
              <a:rPr lang="ca-ES" i="1" smtClean="0"/>
              <a:t>wiki, dfwiki, wiki book.</a:t>
            </a:r>
          </a:p>
          <a:p>
            <a:pPr lvl="1" eaLnBrk="1" hangingPunct="1"/>
            <a:r>
              <a:rPr lang="ca-ES" smtClean="0"/>
              <a:t>-: Interfaz y instrucciones poco manejables. Recursos gráficos escasos.</a:t>
            </a:r>
          </a:p>
          <a:p>
            <a:pPr lvl="1" eaLnBrk="1" hangingPunct="1"/>
            <a:r>
              <a:rPr lang="es-ES_tradnl" smtClean="0"/>
              <a:t>+: control de participación, versiones previas. </a:t>
            </a:r>
          </a:p>
        </p:txBody>
      </p:sp>
      <p:sp>
        <p:nvSpPr>
          <p:cNvPr id="5" name="4 Marcador de pie de página"/>
          <p:cNvSpPr>
            <a:spLocks noGrp="1"/>
          </p:cNvSpPr>
          <p:nvPr>
            <p:ph type="ftr" sz="quarter" idx="11"/>
          </p:nvPr>
        </p:nvSpPr>
        <p:spPr/>
        <p:txBody>
          <a:bodyPr/>
          <a:lstStyle/>
          <a:p>
            <a:pPr algn="l">
              <a:defRPr/>
            </a:pPr>
            <a:r>
              <a:rPr lang="es-ES" dirty="0" smtClean="0"/>
              <a:t>S3 Géneros discursivos</a:t>
            </a:r>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title"/>
          </p:nvPr>
        </p:nvSpPr>
        <p:spPr/>
        <p:txBody>
          <a:bodyPr/>
          <a:lstStyle/>
          <a:p>
            <a:r>
              <a:rPr lang="es-ES_tradnl" smtClean="0"/>
              <a:t>Wiki </a:t>
            </a:r>
            <a:r>
              <a:rPr lang="es-ES_tradnl" sz="2400" smtClean="0"/>
              <a:t>2</a:t>
            </a:r>
            <a:endParaRPr lang="es-ES" smtClean="0"/>
          </a:p>
        </p:txBody>
      </p:sp>
      <p:sp>
        <p:nvSpPr>
          <p:cNvPr id="61443" name="2 Marcador de contenido"/>
          <p:cNvSpPr>
            <a:spLocks noGrp="1"/>
          </p:cNvSpPr>
          <p:nvPr>
            <p:ph idx="1"/>
          </p:nvPr>
        </p:nvSpPr>
        <p:spPr/>
        <p:txBody>
          <a:bodyPr/>
          <a:lstStyle/>
          <a:p>
            <a:r>
              <a:rPr lang="es-ES" smtClean="0"/>
              <a:t>Algunas funcionalidades de wiki:</a:t>
            </a:r>
          </a:p>
          <a:p>
            <a:pPr lvl="1"/>
            <a:r>
              <a:rPr lang="es-ES" smtClean="0"/>
              <a:t>Guardar todos los cambios y añadidos que introduce cada miembro de un grupo.</a:t>
            </a:r>
          </a:p>
          <a:p>
            <a:pPr lvl="1"/>
            <a:r>
              <a:rPr lang="es-ES" smtClean="0"/>
              <a:t>Saber qué participación ha tenido cada miembro del grupo en el texto final.</a:t>
            </a:r>
          </a:p>
          <a:p>
            <a:pPr lvl="1"/>
            <a:r>
              <a:rPr lang="es-ES" smtClean="0"/>
              <a:t>Recuperar cualquier versión anterior del texto, anular las modificaciones (vandálicas, errores) de algún miembro.</a:t>
            </a:r>
          </a:p>
          <a:p>
            <a:pPr lvl="1"/>
            <a:r>
              <a:rPr lang="es-ES" smtClean="0"/>
              <a:t>Hacer wikis visibles para todos o exclusivas de cada grupo.</a:t>
            </a:r>
          </a:p>
          <a:p>
            <a:pPr lvl="1"/>
            <a:r>
              <a:rPr lang="es-ES" smtClean="0"/>
              <a:t>Construir una auténtica web, con vínculos internos y externos, nuevas páginas, fotos, vídeos, esquemas, etc.</a:t>
            </a:r>
          </a:p>
          <a:p>
            <a:pPr lvl="1"/>
            <a:r>
              <a:rPr lang="es-ES" smtClean="0"/>
              <a:t>Queda como material del grupo.</a:t>
            </a:r>
          </a:p>
        </p:txBody>
      </p:sp>
      <p:sp>
        <p:nvSpPr>
          <p:cNvPr id="61444"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C3FE84EB-2ADE-46A8-8827-A2CBF4180650}" type="slidenum">
              <a:rPr lang="es-ES" smtClean="0"/>
              <a:pPr>
                <a:defRPr/>
              </a:pPr>
              <a:t>42</a:t>
            </a:fld>
            <a:endParaRPr lang="es-E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p:cNvSpPr>
            <a:spLocks noGrp="1"/>
          </p:cNvSpPr>
          <p:nvPr>
            <p:ph type="title"/>
          </p:nvPr>
        </p:nvSpPr>
        <p:spPr/>
        <p:txBody>
          <a:bodyPr/>
          <a:lstStyle/>
          <a:p>
            <a:r>
              <a:rPr lang="es-ES" smtClean="0"/>
              <a:t>Wiki: una experiencia </a:t>
            </a:r>
            <a:r>
              <a:rPr lang="es-ES" sz="2400" smtClean="0"/>
              <a:t>3</a:t>
            </a:r>
            <a:r>
              <a:rPr lang="es-ES" smtClean="0"/>
              <a:t> </a:t>
            </a:r>
          </a:p>
        </p:txBody>
      </p:sp>
      <p:sp>
        <p:nvSpPr>
          <p:cNvPr id="62467" name="2 Marcador de contenido"/>
          <p:cNvSpPr>
            <a:spLocks noGrp="1"/>
          </p:cNvSpPr>
          <p:nvPr>
            <p:ph idx="1"/>
          </p:nvPr>
        </p:nvSpPr>
        <p:spPr/>
        <p:txBody>
          <a:bodyPr/>
          <a:lstStyle/>
          <a:p>
            <a:r>
              <a:rPr lang="es-ES" b="1" smtClean="0"/>
              <a:t>Materia</a:t>
            </a:r>
            <a:r>
              <a:rPr lang="es-ES" smtClean="0"/>
              <a:t>: Enseñanza de lenguas CALL</a:t>
            </a:r>
          </a:p>
          <a:p>
            <a:r>
              <a:rPr lang="es-ES" b="1" smtClean="0"/>
              <a:t>Tarea</a:t>
            </a:r>
            <a:r>
              <a:rPr lang="es-ES" smtClean="0"/>
              <a:t>: elaborar una wiki sobre un tema específico (sordos, niños, lenguas de los inmigrantes, etc.).</a:t>
            </a:r>
          </a:p>
          <a:p>
            <a:r>
              <a:rPr lang="es-ES" b="1" smtClean="0"/>
              <a:t>Proceso</a:t>
            </a:r>
            <a:r>
              <a:rPr lang="es-ES" smtClean="0"/>
              <a:t>: formar parejas o tríos, buscar información, escribir la wiki, presentarla oralmente al grupo.</a:t>
            </a:r>
          </a:p>
          <a:p>
            <a:r>
              <a:rPr lang="es-ES" b="1" smtClean="0"/>
              <a:t>Ciclo</a:t>
            </a:r>
            <a:r>
              <a:rPr lang="es-ES" smtClean="0"/>
              <a:t>: 1) Presentación de tema; 2) Búsqueda de datos; 3) Entrada en la wiki; 4) Lectura de wikis de otros grupos.</a:t>
            </a:r>
          </a:p>
          <a:p>
            <a:r>
              <a:rPr lang="es-ES" b="1" smtClean="0"/>
              <a:t>Evaluación</a:t>
            </a:r>
            <a:r>
              <a:rPr lang="es-ES" smtClean="0"/>
              <a:t>: cualitativa de iguales; cuantitativa del docente como trabajo final.</a:t>
            </a:r>
          </a:p>
          <a:p>
            <a:r>
              <a:rPr lang="es-ES" b="1" smtClean="0"/>
              <a:t>ELE</a:t>
            </a:r>
            <a:r>
              <a:rPr lang="es-ES" smtClean="0"/>
              <a:t>: desarrollar temas más objetivos de cultura hispana o de presentación de Alemania a hispanos.</a:t>
            </a:r>
          </a:p>
        </p:txBody>
      </p:sp>
      <p:sp>
        <p:nvSpPr>
          <p:cNvPr id="62468"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80B86E96-A41F-4A62-AFD4-C616A113084E}" type="slidenum">
              <a:rPr lang="es-ES" smtClean="0"/>
              <a:pPr>
                <a:defRPr/>
              </a:pPr>
              <a:t>43</a:t>
            </a:fld>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ftr" sz="quarter" idx="11"/>
          </p:nvPr>
        </p:nvSpPr>
        <p:spPr>
          <a:xfrm>
            <a:off x="323850" y="6500813"/>
            <a:ext cx="2676525" cy="357187"/>
          </a:xfrm>
          <a:noFill/>
        </p:spPr>
        <p:txBody>
          <a:bodyPr/>
          <a:lstStyle/>
          <a:p>
            <a:r>
              <a:rPr lang="es-ES" smtClean="0"/>
              <a:t>S3 Géneros discursivos</a:t>
            </a:r>
          </a:p>
        </p:txBody>
      </p:sp>
      <p:sp>
        <p:nvSpPr>
          <p:cNvPr id="8" name="Rectangle 6"/>
          <p:cNvSpPr>
            <a:spLocks noGrp="1" noChangeArrowheads="1"/>
          </p:cNvSpPr>
          <p:nvPr>
            <p:ph type="sldNum" sz="quarter" idx="12"/>
          </p:nvPr>
        </p:nvSpPr>
        <p:spPr/>
        <p:txBody>
          <a:bodyPr/>
          <a:lstStyle/>
          <a:p>
            <a:pPr>
              <a:defRPr/>
            </a:pPr>
            <a:fld id="{692305FC-D01F-473C-B0D2-C316F58A5C57}" type="slidenum">
              <a:rPr lang="es-ES"/>
              <a:pPr>
                <a:defRPr/>
              </a:pPr>
              <a:t>44</a:t>
            </a:fld>
            <a:endParaRPr lang="es-ES"/>
          </a:p>
        </p:txBody>
      </p:sp>
      <p:sp>
        <p:nvSpPr>
          <p:cNvPr id="28676" name="1 Título"/>
          <p:cNvSpPr>
            <a:spLocks noGrp="1"/>
          </p:cNvSpPr>
          <p:nvPr>
            <p:ph type="ctrTitle"/>
          </p:nvPr>
        </p:nvSpPr>
        <p:spPr>
          <a:xfrm>
            <a:off x="214313" y="857250"/>
            <a:ext cx="8572500" cy="2786063"/>
          </a:xfrm>
        </p:spPr>
        <p:txBody>
          <a:bodyPr/>
          <a:lstStyle/>
          <a:p>
            <a:r>
              <a:rPr lang="es-ES" sz="8000" dirty="0" err="1" smtClean="0"/>
              <a:t>WebQuest</a:t>
            </a:r>
            <a:endParaRPr lang="es-ES" sz="8000" dirty="0" smtClean="0"/>
          </a:p>
        </p:txBody>
      </p:sp>
      <p:sp>
        <p:nvSpPr>
          <p:cNvPr id="28677" name="2 Subtítulo"/>
          <p:cNvSpPr>
            <a:spLocks noGrp="1"/>
          </p:cNvSpPr>
          <p:nvPr>
            <p:ph type="subTitle" idx="1"/>
          </p:nvPr>
        </p:nvSpPr>
        <p:spPr/>
        <p:txBody>
          <a:bodyPr/>
          <a:lstStyle/>
          <a:p>
            <a:r>
              <a:rPr lang="es-ES" sz="4800" dirty="0" smtClean="0"/>
              <a:t>Orientaciones</a:t>
            </a:r>
          </a:p>
        </p:txBody>
      </p:sp>
      <p:sp>
        <p:nvSpPr>
          <p:cNvPr id="5" name="4 Marcador de pie de página"/>
          <p:cNvSpPr txBox="1">
            <a:spLocks noGrp="1"/>
          </p:cNvSpPr>
          <p:nvPr/>
        </p:nvSpPr>
        <p:spPr bwMode="auto">
          <a:xfrm>
            <a:off x="323850" y="6553200"/>
            <a:ext cx="5543550" cy="304800"/>
          </a:xfrm>
          <a:prstGeom prst="rect">
            <a:avLst/>
          </a:prstGeom>
          <a:noFill/>
          <a:ln>
            <a:miter lim="800000"/>
            <a:headEnd/>
            <a:tailEnd/>
          </a:ln>
        </p:spPr>
        <p:txBody>
          <a:bodyPr/>
          <a:lstStyle/>
          <a:p>
            <a:pPr algn="ctr">
              <a:defRPr/>
            </a:pPr>
            <a:endParaRPr lang="es-ES" sz="1600" b="1" dirty="0">
              <a:solidFill>
                <a:srgbClr val="A50021"/>
              </a:solidFill>
              <a:latin typeface="+mn-lt"/>
            </a:endParaRP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4ECDAA51-FC4A-4A7C-BE40-175BE32D1BEB}" type="slidenum">
              <a:rPr lang="es-ES" sz="2000" b="1">
                <a:solidFill>
                  <a:srgbClr val="A50021"/>
                </a:solidFill>
                <a:latin typeface="+mn-lt"/>
              </a:rPr>
              <a:pPr algn="r">
                <a:defRPr/>
              </a:pPr>
              <a:t>44</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pPr eaLnBrk="1" hangingPunct="1"/>
            <a:r>
              <a:rPr lang="es-ES" smtClean="0"/>
              <a:t>WebQuest </a:t>
            </a:r>
            <a:r>
              <a:rPr lang="es-ES" sz="2400" smtClean="0"/>
              <a:t>1</a:t>
            </a:r>
          </a:p>
        </p:txBody>
      </p:sp>
      <p:sp>
        <p:nvSpPr>
          <p:cNvPr id="24579" name="2 Marcador de contenido"/>
          <p:cNvSpPr>
            <a:spLocks noGrp="1"/>
          </p:cNvSpPr>
          <p:nvPr>
            <p:ph idx="1"/>
          </p:nvPr>
        </p:nvSpPr>
        <p:spPr/>
        <p:txBody>
          <a:bodyPr/>
          <a:lstStyle/>
          <a:p>
            <a:pPr eaLnBrk="1" hangingPunct="1"/>
            <a:r>
              <a:rPr lang="es-ES" dirty="0" smtClean="0"/>
              <a:t>Es un “formato de lección orientado hacia la búsqueda de datos, mayoritariamente en la red”. </a:t>
            </a:r>
            <a:r>
              <a:rPr lang="es-ES" sz="2400" dirty="0" smtClean="0">
                <a:hlinkClick r:id="rId3"/>
              </a:rPr>
              <a:t>http://webquest.org/index.php</a:t>
            </a:r>
            <a:endParaRPr lang="es-ES" sz="2400" dirty="0" smtClean="0"/>
          </a:p>
          <a:p>
            <a:pPr eaLnBrk="1" hangingPunct="1"/>
            <a:r>
              <a:rPr lang="es-ES" dirty="0" err="1" smtClean="0"/>
              <a:t>Bernie</a:t>
            </a:r>
            <a:r>
              <a:rPr lang="es-ES" dirty="0" smtClean="0"/>
              <a:t> Dodge. San Diego </a:t>
            </a:r>
            <a:r>
              <a:rPr lang="es-ES" dirty="0" err="1" smtClean="0"/>
              <a:t>State</a:t>
            </a:r>
            <a:r>
              <a:rPr lang="es-ES" dirty="0" smtClean="0"/>
              <a:t> </a:t>
            </a:r>
            <a:r>
              <a:rPr lang="es-ES" dirty="0" err="1" smtClean="0"/>
              <a:t>University</a:t>
            </a:r>
            <a:r>
              <a:rPr lang="es-ES" dirty="0" smtClean="0"/>
              <a:t>. 1995.</a:t>
            </a:r>
          </a:p>
          <a:p>
            <a:pPr eaLnBrk="1" hangingPunct="1"/>
            <a:r>
              <a:rPr lang="es-ES" dirty="0" smtClean="0"/>
              <a:t>Es: cooperativo, formativo en las TIC, usando el lenguaje como instrumento de mediación.</a:t>
            </a:r>
          </a:p>
          <a:p>
            <a:pPr eaLnBrk="1" hangingPunct="1"/>
            <a:r>
              <a:rPr lang="es-ES" dirty="0" smtClean="0"/>
              <a:t>Un grupo de estudiantes deben resolver una tarea, buscando información en la red y cooperando en línea.</a:t>
            </a:r>
          </a:p>
          <a:p>
            <a:pPr eaLnBrk="1" hangingPunct="1"/>
            <a:r>
              <a:rPr lang="es-ES" dirty="0" smtClean="0"/>
              <a:t>Éxito en secundaria, para todas las materias + TIC</a:t>
            </a:r>
          </a:p>
          <a:p>
            <a:pPr eaLnBrk="1" hangingPunct="1"/>
            <a:r>
              <a:rPr lang="es-ES" dirty="0" smtClean="0"/>
              <a:t>Denominación: </a:t>
            </a:r>
            <a:r>
              <a:rPr lang="es-ES" i="1" dirty="0" smtClean="0"/>
              <a:t>tareas en línea, </a:t>
            </a:r>
            <a:r>
              <a:rPr lang="es-ES" i="1" dirty="0" smtClean="0"/>
              <a:t>caza </a:t>
            </a:r>
            <a:r>
              <a:rPr lang="es-ES" i="1" dirty="0" smtClean="0"/>
              <a:t>del </a:t>
            </a:r>
            <a:r>
              <a:rPr lang="es-ES" i="1" dirty="0" smtClean="0"/>
              <a:t>tesoro.</a:t>
            </a:r>
            <a:endParaRPr lang="es-ES" i="1" dirty="0" smtClean="0"/>
          </a:p>
          <a:p>
            <a:pPr eaLnBrk="1" hangingPunct="1"/>
            <a:r>
              <a:rPr lang="es-ES" dirty="0" smtClean="0"/>
              <a:t>Hay mucha bibliografía, webs y bases de datos de lecciones de este tipo.</a:t>
            </a:r>
          </a:p>
        </p:txBody>
      </p:sp>
      <p:sp>
        <p:nvSpPr>
          <p:cNvPr id="5" name="4 Marcador de número de diapositiva"/>
          <p:cNvSpPr>
            <a:spLocks noGrp="1"/>
          </p:cNvSpPr>
          <p:nvPr>
            <p:ph type="sldNum" sz="quarter" idx="12"/>
          </p:nvPr>
        </p:nvSpPr>
        <p:spPr/>
        <p:txBody>
          <a:bodyPr/>
          <a:lstStyle/>
          <a:p>
            <a:pPr>
              <a:defRPr/>
            </a:pPr>
            <a:fld id="{53B25257-2AD9-48F4-986F-87F6EF445CB8}" type="slidenum">
              <a:rPr lang="es-ES"/>
              <a:pPr>
                <a:defRPr/>
              </a:pPr>
              <a:t>45</a:t>
            </a:fld>
            <a:endParaRPr lang="es-ES"/>
          </a:p>
        </p:txBody>
      </p:sp>
      <p:sp>
        <p:nvSpPr>
          <p:cNvPr id="6" name="5 Marcador de pie de página"/>
          <p:cNvSpPr>
            <a:spLocks noGrp="1"/>
          </p:cNvSpPr>
          <p:nvPr>
            <p:ph type="ftr" sz="quarter" idx="11"/>
          </p:nvPr>
        </p:nvSpPr>
        <p:spPr/>
        <p:txBody>
          <a:bodyPr/>
          <a:lstStyle/>
          <a:p>
            <a:pPr algn="l">
              <a:defRPr/>
            </a:pPr>
            <a:r>
              <a:rPr lang="es-ES" dirty="0" smtClean="0"/>
              <a:t>S3 Géneros discursivos</a:t>
            </a:r>
            <a:endParaRPr lang="es-E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a:defRPr/>
            </a:pPr>
            <a:fld id="{32CF27A3-A704-4D12-8972-1F481FFFE301}" type="slidenum">
              <a:rPr lang="es-ES"/>
              <a:pPr>
                <a:defRPr/>
              </a:pPr>
              <a:t>46</a:t>
            </a:fld>
            <a:endParaRPr lang="es-ES"/>
          </a:p>
        </p:txBody>
      </p:sp>
      <p:pic>
        <p:nvPicPr>
          <p:cNvPr id="25604" name="Picture 4"/>
          <p:cNvPicPr>
            <a:picLocks noChangeAspect="1" noChangeArrowheads="1"/>
          </p:cNvPicPr>
          <p:nvPr/>
        </p:nvPicPr>
        <p:blipFill>
          <a:blip r:embed="rId3" cstate="print"/>
          <a:srcRect t="-195" r="8659" b="12585"/>
          <a:stretch>
            <a:fillRect/>
          </a:stretch>
        </p:blipFill>
        <p:spPr bwMode="auto">
          <a:xfrm>
            <a:off x="234950" y="0"/>
            <a:ext cx="8909050" cy="6408738"/>
          </a:xfrm>
          <a:prstGeom prst="rect">
            <a:avLst/>
          </a:prstGeom>
          <a:noFill/>
          <a:ln w="9525">
            <a:noFill/>
            <a:miter lim="800000"/>
            <a:headEnd/>
            <a:tailEnd/>
          </a:ln>
        </p:spPr>
      </p:pic>
      <p:sp>
        <p:nvSpPr>
          <p:cNvPr id="6" name="5 Marcador de pie de página"/>
          <p:cNvSpPr>
            <a:spLocks noGrp="1"/>
          </p:cNvSpPr>
          <p:nvPr>
            <p:ph type="ftr" sz="quarter" idx="11"/>
          </p:nvPr>
        </p:nvSpPr>
        <p:spPr/>
        <p:txBody>
          <a:bodyPr/>
          <a:lstStyle/>
          <a:p>
            <a:pPr algn="l">
              <a:defRPr/>
            </a:pPr>
            <a:r>
              <a:rPr lang="es-ES" dirty="0" smtClean="0"/>
              <a:t>S3 Géneros discursivos</a:t>
            </a:r>
            <a:endParaRPr lang="es-E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Ejemplo de </a:t>
            </a:r>
            <a:r>
              <a:rPr lang="es-ES" dirty="0" err="1" smtClean="0"/>
              <a:t>WebQuest</a:t>
            </a:r>
            <a:endParaRPr lang="es-ES" dirty="0"/>
          </a:p>
        </p:txBody>
      </p:sp>
      <p:sp>
        <p:nvSpPr>
          <p:cNvPr id="3" name="2 Marcador de contenido"/>
          <p:cNvSpPr>
            <a:spLocks noGrp="1"/>
          </p:cNvSpPr>
          <p:nvPr>
            <p:ph idx="1"/>
          </p:nvPr>
        </p:nvSpPr>
        <p:spPr>
          <a:xfrm>
            <a:off x="0" y="609600"/>
            <a:ext cx="9144000" cy="1033450"/>
          </a:xfrm>
        </p:spPr>
        <p:txBody>
          <a:bodyPr/>
          <a:lstStyle/>
          <a:p>
            <a:endParaRPr lang="es-ES" dirty="0"/>
          </a:p>
        </p:txBody>
      </p:sp>
      <p:sp>
        <p:nvSpPr>
          <p:cNvPr id="4" name="3 Marcador de pie de página"/>
          <p:cNvSpPr>
            <a:spLocks noGrp="1"/>
          </p:cNvSpPr>
          <p:nvPr>
            <p:ph type="ftr" sz="quarter" idx="11"/>
          </p:nvPr>
        </p:nvSpPr>
        <p:spPr/>
        <p:txBody>
          <a:bodyPr/>
          <a:lstStyle/>
          <a:p>
            <a:pPr algn="l">
              <a:defRPr/>
            </a:pPr>
            <a:r>
              <a:rPr lang="es-ES" dirty="0" smtClean="0"/>
              <a:t>S3 Géneros discursivos</a:t>
            </a:r>
            <a:endParaRPr lang="es-ES" dirty="0"/>
          </a:p>
        </p:txBody>
      </p:sp>
      <p:sp>
        <p:nvSpPr>
          <p:cNvPr id="5" name="4 Marcador de número de diapositiva"/>
          <p:cNvSpPr>
            <a:spLocks noGrp="1"/>
          </p:cNvSpPr>
          <p:nvPr>
            <p:ph type="sldNum" sz="quarter" idx="12"/>
          </p:nvPr>
        </p:nvSpPr>
        <p:spPr/>
        <p:txBody>
          <a:bodyPr/>
          <a:lstStyle/>
          <a:p>
            <a:pPr>
              <a:defRPr/>
            </a:pPr>
            <a:fld id="{5543247D-B52B-44D3-B36C-9F7AF91B01ED}" type="slidenum">
              <a:rPr lang="es-ES" smtClean="0"/>
              <a:pPr>
                <a:defRPr/>
              </a:pPr>
              <a:t>47</a:t>
            </a:fld>
            <a:endParaRPr lang="es-ES"/>
          </a:p>
        </p:txBody>
      </p:sp>
      <p:pic>
        <p:nvPicPr>
          <p:cNvPr id="6" name="Picture 2"/>
          <p:cNvPicPr>
            <a:picLocks noChangeAspect="1" noChangeArrowheads="1"/>
          </p:cNvPicPr>
          <p:nvPr/>
        </p:nvPicPr>
        <p:blipFill>
          <a:blip r:embed="rId3" cstate="print"/>
          <a:srcRect l="16472" t="14648" r="28075" b="24805"/>
          <a:stretch>
            <a:fillRect/>
          </a:stretch>
        </p:blipFill>
        <p:spPr bwMode="auto">
          <a:xfrm>
            <a:off x="0" y="714356"/>
            <a:ext cx="9144000" cy="56038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r>
              <a:rPr lang="es-ES" dirty="0" smtClean="0"/>
              <a:t>Ejemplos de </a:t>
            </a:r>
            <a:r>
              <a:rPr lang="es-ES" dirty="0" err="1" smtClean="0"/>
              <a:t>WebQuest</a:t>
            </a:r>
            <a:endParaRPr lang="es-ES" dirty="0" smtClean="0"/>
          </a:p>
        </p:txBody>
      </p:sp>
      <p:sp>
        <p:nvSpPr>
          <p:cNvPr id="26627" name="2 Marcador de contenido"/>
          <p:cNvSpPr>
            <a:spLocks noGrp="1"/>
          </p:cNvSpPr>
          <p:nvPr>
            <p:ph idx="1"/>
          </p:nvPr>
        </p:nvSpPr>
        <p:spPr/>
        <p:txBody>
          <a:bodyPr/>
          <a:lstStyle/>
          <a:p>
            <a:endParaRPr lang="es-ES" smtClean="0"/>
          </a:p>
          <a:p>
            <a:r>
              <a:rPr lang="es-ES" smtClean="0"/>
              <a:t>Reportaje Babel: Las lenguas en España. </a:t>
            </a:r>
            <a:r>
              <a:rPr lang="es-ES" u="sng" smtClean="0">
                <a:hlinkClick r:id="rId3"/>
              </a:rPr>
              <a:t>http://phpwebquest.org/newphp/webquest/soporte_tabbed_w.php?id_actividad=6402&amp;id_pagina=1</a:t>
            </a:r>
            <a:endParaRPr lang="es-ES" smtClean="0"/>
          </a:p>
          <a:p>
            <a:endParaRPr lang="es-ES" smtClean="0"/>
          </a:p>
          <a:p>
            <a:r>
              <a:rPr lang="pt-BR" smtClean="0"/>
              <a:t>Marco ELE. Directorio de WebQuest de ELE. </a:t>
            </a:r>
            <a:r>
              <a:rPr lang="pt-BR" u="sng" smtClean="0">
                <a:hlinkClick r:id="rId4"/>
              </a:rPr>
              <a:t>http://www.marcoele.com/materiales/wq/index.html</a:t>
            </a:r>
            <a:endParaRPr lang="es-ES" smtClean="0"/>
          </a:p>
          <a:p>
            <a:endParaRPr lang="es-ES" smtClean="0"/>
          </a:p>
        </p:txBody>
      </p:sp>
      <p:sp>
        <p:nvSpPr>
          <p:cNvPr id="26628"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099412FA-6203-431D-A992-C6BACB85B29C}" type="slidenum">
              <a:rPr lang="es-ES" smtClean="0"/>
              <a:pPr>
                <a:defRPr/>
              </a:pPr>
              <a:t>48</a:t>
            </a:fld>
            <a:endParaRPr lang="es-E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Título"/>
          <p:cNvSpPr>
            <a:spLocks noGrp="1"/>
          </p:cNvSpPr>
          <p:nvPr>
            <p:ph type="title"/>
          </p:nvPr>
        </p:nvSpPr>
        <p:spPr/>
        <p:txBody>
          <a:bodyPr/>
          <a:lstStyle/>
          <a:p>
            <a:pPr eaLnBrk="1" hangingPunct="1"/>
            <a:r>
              <a:rPr lang="es-ES" dirty="0" smtClean="0"/>
              <a:t>Otros recursos </a:t>
            </a:r>
            <a:r>
              <a:rPr lang="es-ES" sz="2400" dirty="0" smtClean="0"/>
              <a:t>5</a:t>
            </a:r>
            <a:endParaRPr lang="es-ES" dirty="0" smtClean="0"/>
          </a:p>
        </p:txBody>
      </p:sp>
      <p:sp>
        <p:nvSpPr>
          <p:cNvPr id="63491" name="2 Marcador de contenido"/>
          <p:cNvSpPr>
            <a:spLocks noGrp="1"/>
          </p:cNvSpPr>
          <p:nvPr>
            <p:ph idx="1"/>
          </p:nvPr>
        </p:nvSpPr>
        <p:spPr/>
        <p:txBody>
          <a:bodyPr/>
          <a:lstStyle/>
          <a:p>
            <a:pPr eaLnBrk="1" hangingPunct="1"/>
            <a:r>
              <a:rPr lang="es-ES" i="1" dirty="0" smtClean="0"/>
              <a:t>Cuestionarios de respuesta única </a:t>
            </a:r>
            <a:r>
              <a:rPr lang="es-ES" i="1" dirty="0" err="1" smtClean="0"/>
              <a:t>autoevaluables</a:t>
            </a:r>
            <a:r>
              <a:rPr lang="es-ES" dirty="0" smtClean="0"/>
              <a:t>: test de diagnóstico inicial, comprobaciones de lectura, ejercicios de normativa, etc. </a:t>
            </a:r>
            <a:r>
              <a:rPr lang="en-US" i="1" dirty="0" smtClean="0"/>
              <a:t>Hot potatoes </a:t>
            </a:r>
            <a:r>
              <a:rPr lang="en-US" i="1" dirty="0" err="1" smtClean="0"/>
              <a:t>quizz</a:t>
            </a:r>
            <a:r>
              <a:rPr lang="en-US" i="1" dirty="0" smtClean="0"/>
              <a:t>.</a:t>
            </a:r>
          </a:p>
          <a:p>
            <a:pPr eaLnBrk="1" hangingPunct="1"/>
            <a:r>
              <a:rPr lang="es-ES" i="1" dirty="0" smtClean="0"/>
              <a:t>Etiquetas</a:t>
            </a:r>
            <a:r>
              <a:rPr lang="es-ES" dirty="0" smtClean="0"/>
              <a:t>. Información puntual y rápida.</a:t>
            </a:r>
          </a:p>
          <a:p>
            <a:pPr eaLnBrk="1" hangingPunct="1"/>
            <a:r>
              <a:rPr lang="es-ES" i="1" dirty="0" smtClean="0"/>
              <a:t>Otros recursos no usados</a:t>
            </a:r>
            <a:r>
              <a:rPr lang="es-ES" dirty="0" smtClean="0"/>
              <a:t>: </a:t>
            </a:r>
          </a:p>
          <a:p>
            <a:pPr lvl="1" eaLnBrk="1" hangingPunct="1"/>
            <a:r>
              <a:rPr lang="es-ES" i="1" dirty="0" smtClean="0"/>
              <a:t>Glosario</a:t>
            </a:r>
            <a:r>
              <a:rPr lang="es-ES" dirty="0" smtClean="0"/>
              <a:t>: para aclarar términos de la materia.</a:t>
            </a:r>
          </a:p>
          <a:p>
            <a:pPr lvl="1" eaLnBrk="1" hangingPunct="1"/>
            <a:r>
              <a:rPr lang="es-ES" i="1" dirty="0" smtClean="0"/>
              <a:t>Encuestas.</a:t>
            </a:r>
          </a:p>
          <a:p>
            <a:pPr lvl="1" eaLnBrk="1" hangingPunct="1"/>
            <a:r>
              <a:rPr lang="es-ES" i="1" dirty="0" smtClean="0"/>
              <a:t>Cuestionarios </a:t>
            </a:r>
            <a:r>
              <a:rPr lang="es-ES" dirty="0" err="1" smtClean="0"/>
              <a:t>hot</a:t>
            </a:r>
            <a:r>
              <a:rPr lang="es-ES" dirty="0" smtClean="0"/>
              <a:t> </a:t>
            </a:r>
            <a:r>
              <a:rPr lang="es-ES" dirty="0" err="1" smtClean="0"/>
              <a:t>potatoes</a:t>
            </a:r>
            <a:r>
              <a:rPr lang="es-ES" i="1" dirty="0" smtClean="0"/>
              <a:t>.</a:t>
            </a:r>
          </a:p>
          <a:p>
            <a:pPr lvl="1" eaLnBrk="1" hangingPunct="1"/>
            <a:r>
              <a:rPr lang="es-ES" i="1" dirty="0" smtClean="0"/>
              <a:t>Base de datos</a:t>
            </a:r>
            <a:r>
              <a:rPr lang="es-ES" dirty="0" smtClean="0"/>
              <a:t>: para guardar todos los documentos que se incluyen, o datos de cualquier otro tipo.</a:t>
            </a:r>
          </a:p>
        </p:txBody>
      </p:sp>
      <p:sp>
        <p:nvSpPr>
          <p:cNvPr id="63492"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AC9D1BC1-6887-4999-A389-5E7F0AD39BD1}" type="slidenum">
              <a:rPr lang="es-ES"/>
              <a:pPr>
                <a:defRPr/>
              </a:pPr>
              <a:t>49</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p:txBody>
          <a:bodyPr/>
          <a:lstStyle/>
          <a:p>
            <a:pPr eaLnBrk="1" hangingPunct="1"/>
            <a:r>
              <a:rPr lang="es-ES" smtClean="0"/>
              <a:t>Propósito </a:t>
            </a:r>
            <a:r>
              <a:rPr lang="es-ES" sz="2400" smtClean="0"/>
              <a:t>2</a:t>
            </a:r>
          </a:p>
        </p:txBody>
      </p:sp>
      <p:sp>
        <p:nvSpPr>
          <p:cNvPr id="34819" name="2 Marcador de contenido"/>
          <p:cNvSpPr>
            <a:spLocks noGrp="1"/>
          </p:cNvSpPr>
          <p:nvPr>
            <p:ph idx="1"/>
          </p:nvPr>
        </p:nvSpPr>
        <p:spPr/>
        <p:txBody>
          <a:bodyPr/>
          <a:lstStyle/>
          <a:p>
            <a:pPr eaLnBrk="1" hangingPunct="1"/>
            <a:r>
              <a:rPr lang="es-ES" b="1" dirty="0" smtClean="0"/>
              <a:t>Entornos Virtuales de Aprendizaje, Sistemas de Manejo del Aprendizaje</a:t>
            </a:r>
            <a:r>
              <a:rPr lang="es-ES" dirty="0" smtClean="0"/>
              <a:t>: Aula global, </a:t>
            </a:r>
            <a:r>
              <a:rPr lang="es-ES" i="1" dirty="0" err="1" smtClean="0"/>
              <a:t>Blackboard</a:t>
            </a:r>
            <a:r>
              <a:rPr lang="es-ES" i="1" dirty="0" smtClean="0"/>
              <a:t>, </a:t>
            </a:r>
            <a:r>
              <a:rPr lang="es-ES" i="1" dirty="0" err="1" smtClean="0"/>
              <a:t>Moodle</a:t>
            </a:r>
            <a:r>
              <a:rPr lang="es-ES" i="1" dirty="0" smtClean="0"/>
              <a:t>, </a:t>
            </a:r>
            <a:r>
              <a:rPr lang="es-ES" i="1" dirty="0" err="1" smtClean="0"/>
              <a:t>Sakai</a:t>
            </a:r>
            <a:r>
              <a:rPr lang="es-ES" i="1" dirty="0" smtClean="0"/>
              <a:t> </a:t>
            </a:r>
            <a:r>
              <a:rPr lang="es-ES" dirty="0" smtClean="0"/>
              <a:t>(</a:t>
            </a:r>
            <a:r>
              <a:rPr lang="es-ES" dirty="0" smtClean="0">
                <a:hlinkClick r:id="rId3"/>
              </a:rPr>
              <a:t>http://www.sakaiproject.org/portal</a:t>
            </a:r>
            <a:r>
              <a:rPr lang="es-ES" dirty="0" smtClean="0"/>
              <a:t>). </a:t>
            </a:r>
          </a:p>
          <a:p>
            <a:pPr eaLnBrk="1" hangingPunct="1"/>
            <a:r>
              <a:rPr lang="es-ES" b="1" dirty="0" smtClean="0"/>
              <a:t>Nombre</a:t>
            </a:r>
            <a:r>
              <a:rPr lang="es-ES" dirty="0" smtClean="0"/>
              <a:t>: </a:t>
            </a:r>
            <a:r>
              <a:rPr lang="es-ES" i="1" dirty="0" smtClean="0"/>
              <a:t>CALL, enseñanza / aprendizaje en red</a:t>
            </a:r>
            <a:r>
              <a:rPr lang="es-ES" dirty="0" smtClean="0"/>
              <a:t> (</a:t>
            </a:r>
            <a:r>
              <a:rPr lang="ca-ES" dirty="0" err="1" smtClean="0"/>
              <a:t>network-based</a:t>
            </a:r>
            <a:r>
              <a:rPr lang="ca-ES" dirty="0" smtClean="0"/>
              <a:t> </a:t>
            </a:r>
            <a:r>
              <a:rPr lang="ca-ES" dirty="0" err="1" smtClean="0"/>
              <a:t>language</a:t>
            </a:r>
            <a:r>
              <a:rPr lang="ca-ES" dirty="0" smtClean="0"/>
              <a:t> </a:t>
            </a:r>
            <a:r>
              <a:rPr lang="ca-ES" dirty="0" err="1" smtClean="0"/>
              <a:t>teaching</a:t>
            </a:r>
            <a:r>
              <a:rPr lang="ca-ES" dirty="0" smtClean="0"/>
              <a:t>), </a:t>
            </a:r>
            <a:r>
              <a:rPr lang="ca-ES" i="1" dirty="0" err="1" smtClean="0"/>
              <a:t>aprendizaje</a:t>
            </a:r>
            <a:r>
              <a:rPr lang="ca-ES" i="1" dirty="0" smtClean="0"/>
              <a:t> en </a:t>
            </a:r>
            <a:r>
              <a:rPr lang="es-ES" i="1" dirty="0" smtClean="0"/>
              <a:t>línea / virtual </a:t>
            </a:r>
            <a:r>
              <a:rPr lang="es-ES" dirty="0" smtClean="0"/>
              <a:t>(e-</a:t>
            </a:r>
            <a:r>
              <a:rPr lang="es-ES" dirty="0" err="1" smtClean="0"/>
              <a:t>learning</a:t>
            </a:r>
            <a:r>
              <a:rPr lang="es-ES" dirty="0" smtClean="0"/>
              <a:t>), </a:t>
            </a:r>
            <a:r>
              <a:rPr lang="es-ES" i="1" dirty="0" smtClean="0"/>
              <a:t>aprendizaje mixto / combinado </a:t>
            </a:r>
            <a:r>
              <a:rPr lang="es-ES" dirty="0" smtClean="0"/>
              <a:t>(</a:t>
            </a:r>
            <a:r>
              <a:rPr lang="es-ES" dirty="0" err="1" smtClean="0"/>
              <a:t>blended</a:t>
            </a:r>
            <a:r>
              <a:rPr lang="es-ES" dirty="0" smtClean="0"/>
              <a:t> </a:t>
            </a:r>
            <a:r>
              <a:rPr lang="es-ES" dirty="0" err="1" smtClean="0"/>
              <a:t>learning</a:t>
            </a:r>
            <a:r>
              <a:rPr lang="es-ES" dirty="0" smtClean="0"/>
              <a:t>).</a:t>
            </a:r>
          </a:p>
          <a:p>
            <a:pPr eaLnBrk="1" hangingPunct="1"/>
            <a:r>
              <a:rPr lang="es-ES" dirty="0" smtClean="0"/>
              <a:t>Epifanía </a:t>
            </a:r>
            <a:r>
              <a:rPr lang="es-ES" i="1" dirty="0" err="1" smtClean="0"/>
              <a:t>Moodle</a:t>
            </a:r>
            <a:r>
              <a:rPr lang="es-ES" dirty="0" smtClean="0"/>
              <a:t> (15-12-2004). Casi 5 años experiencia.</a:t>
            </a:r>
          </a:p>
          <a:p>
            <a:pPr eaLnBrk="1" hangingPunct="1"/>
            <a:r>
              <a:rPr lang="es-ES" dirty="0" smtClean="0"/>
              <a:t>Cursos en línea (2005), presenciales adaptados al EEES (2006), con universitarios jóvenes en grado.</a:t>
            </a:r>
          </a:p>
          <a:p>
            <a:pPr eaLnBrk="1" hangingPunct="1"/>
            <a:r>
              <a:rPr lang="es-ES" b="1" dirty="0" smtClean="0"/>
              <a:t>&gt;&gt;&gt; Cambios importantes en la práctica docente.</a:t>
            </a:r>
          </a:p>
        </p:txBody>
      </p:sp>
      <p:sp>
        <p:nvSpPr>
          <p:cNvPr id="34820"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AC858C64-361D-4FE7-890B-8D426E52B7B0}" type="slidenum">
              <a:rPr lang="es-ES"/>
              <a:pPr>
                <a:defRPr/>
              </a:pPr>
              <a:t>5</a:t>
            </a:fld>
            <a:endParaRPr lang="es-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ftr" sz="quarter" idx="11"/>
          </p:nvPr>
        </p:nvSpPr>
        <p:spPr>
          <a:noFill/>
        </p:spPr>
        <p:txBody>
          <a:bodyPr/>
          <a:lstStyle/>
          <a:p>
            <a:r>
              <a:rPr lang="es-ES" smtClean="0"/>
              <a:t>S3 Géneros discursivos</a:t>
            </a:r>
          </a:p>
        </p:txBody>
      </p:sp>
      <p:sp>
        <p:nvSpPr>
          <p:cNvPr id="8" name="Rectangle 6"/>
          <p:cNvSpPr>
            <a:spLocks noGrp="1" noChangeArrowheads="1"/>
          </p:cNvSpPr>
          <p:nvPr>
            <p:ph type="sldNum" sz="quarter" idx="12"/>
          </p:nvPr>
        </p:nvSpPr>
        <p:spPr/>
        <p:txBody>
          <a:bodyPr/>
          <a:lstStyle/>
          <a:p>
            <a:pPr>
              <a:defRPr/>
            </a:pPr>
            <a:fld id="{E9BC2FE1-6D4B-49CD-9BEE-A9FE91017C58}" type="slidenum">
              <a:rPr lang="es-ES"/>
              <a:pPr>
                <a:defRPr/>
              </a:pPr>
              <a:t>50</a:t>
            </a:fld>
            <a:endParaRPr lang="es-ES"/>
          </a:p>
        </p:txBody>
      </p:sp>
      <p:sp>
        <p:nvSpPr>
          <p:cNvPr id="15364" name="1 Título"/>
          <p:cNvSpPr>
            <a:spLocks noGrp="1"/>
          </p:cNvSpPr>
          <p:nvPr>
            <p:ph type="ctrTitle"/>
          </p:nvPr>
        </p:nvSpPr>
        <p:spPr>
          <a:xfrm>
            <a:off x="214313" y="1357313"/>
            <a:ext cx="8715375" cy="2243137"/>
          </a:xfrm>
        </p:spPr>
        <p:txBody>
          <a:bodyPr/>
          <a:lstStyle/>
          <a:p>
            <a:r>
              <a:rPr lang="es-ES" sz="8000" dirty="0" smtClean="0"/>
              <a:t>Reflexiones finales</a:t>
            </a:r>
            <a:endParaRPr lang="es-ES" sz="8000" dirty="0" smtClean="0"/>
          </a:p>
        </p:txBody>
      </p:sp>
      <p:sp>
        <p:nvSpPr>
          <p:cNvPr id="15365" name="2 Subtítulo"/>
          <p:cNvSpPr>
            <a:spLocks noGrp="1"/>
          </p:cNvSpPr>
          <p:nvPr>
            <p:ph type="subTitle" idx="1"/>
          </p:nvPr>
        </p:nvSpPr>
        <p:spPr/>
        <p:txBody>
          <a:bodyPr/>
          <a:lstStyle/>
          <a:p>
            <a:r>
              <a:rPr lang="es-ES" sz="4800" dirty="0" smtClean="0"/>
              <a:t>Leer y escribir en línea</a:t>
            </a:r>
            <a:endParaRPr lang="es-ES" sz="4800" dirty="0" smtClean="0"/>
          </a:p>
        </p:txBody>
      </p:sp>
      <p:sp>
        <p:nvSpPr>
          <p:cNvPr id="5" name="4 Marcador de pie de página"/>
          <p:cNvSpPr txBox="1">
            <a:spLocks noGrp="1"/>
          </p:cNvSpPr>
          <p:nvPr/>
        </p:nvSpPr>
        <p:spPr bwMode="auto">
          <a:xfrm>
            <a:off x="323850" y="6553200"/>
            <a:ext cx="5543550" cy="304800"/>
          </a:xfrm>
          <a:prstGeom prst="rect">
            <a:avLst/>
          </a:prstGeom>
          <a:noFill/>
          <a:ln>
            <a:miter lim="800000"/>
            <a:headEnd/>
            <a:tailEnd/>
          </a:ln>
        </p:spPr>
        <p:txBody>
          <a:bodyPr/>
          <a:lstStyle/>
          <a:p>
            <a:pPr algn="ctr">
              <a:defRPr/>
            </a:pPr>
            <a:endParaRPr lang="es-ES" sz="1600" b="1" dirty="0">
              <a:solidFill>
                <a:srgbClr val="A50021"/>
              </a:solidFill>
              <a:latin typeface="+mn-lt"/>
            </a:endParaRP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2A22073F-A0EC-4CF9-B1CE-893FF826CC4B}" type="slidenum">
              <a:rPr lang="es-ES" sz="2000" b="1">
                <a:solidFill>
                  <a:srgbClr val="A50021"/>
                </a:solidFill>
                <a:latin typeface="+mn-lt"/>
              </a:rPr>
              <a:pPr algn="r">
                <a:defRPr/>
              </a:pPr>
              <a:t>50</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Título"/>
          <p:cNvSpPr>
            <a:spLocks noGrp="1"/>
          </p:cNvSpPr>
          <p:nvPr>
            <p:ph type="title"/>
          </p:nvPr>
        </p:nvSpPr>
        <p:spPr/>
        <p:txBody>
          <a:bodyPr/>
          <a:lstStyle/>
          <a:p>
            <a:pPr eaLnBrk="1" hangingPunct="1"/>
            <a:r>
              <a:rPr lang="es-ES" i="1" smtClean="0"/>
              <a:t>Moodle</a:t>
            </a:r>
            <a:r>
              <a:rPr lang="es-ES" sz="4000" smtClean="0"/>
              <a:t>: reflexiones finales </a:t>
            </a:r>
            <a:r>
              <a:rPr lang="es-ES" sz="2400" smtClean="0"/>
              <a:t>1</a:t>
            </a:r>
          </a:p>
        </p:txBody>
      </p:sp>
      <p:sp>
        <p:nvSpPr>
          <p:cNvPr id="64515" name="2 Marcador de contenido"/>
          <p:cNvSpPr>
            <a:spLocks noGrp="1"/>
          </p:cNvSpPr>
          <p:nvPr>
            <p:ph idx="1"/>
          </p:nvPr>
        </p:nvSpPr>
        <p:spPr/>
        <p:txBody>
          <a:bodyPr/>
          <a:lstStyle/>
          <a:p>
            <a:pPr eaLnBrk="1" hangingPunct="1"/>
            <a:r>
              <a:rPr lang="es-ES" smtClean="0"/>
              <a:t>Ventajas para el docente:</a:t>
            </a:r>
          </a:p>
          <a:p>
            <a:pPr marL="971550" lvl="1" indent="-514350" eaLnBrk="1" hangingPunct="1">
              <a:buFont typeface="Arial Narrow" pitchFamily="34" charset="0"/>
              <a:buAutoNum type="arabicPeriod"/>
            </a:pPr>
            <a:r>
              <a:rPr lang="es-ES" smtClean="0"/>
              <a:t>Muy estandarizada. Uso y conocimiento generalizado.</a:t>
            </a:r>
          </a:p>
          <a:p>
            <a:pPr marL="971550" lvl="1" indent="-514350" eaLnBrk="1" hangingPunct="1">
              <a:buFont typeface="Arial Narrow" pitchFamily="34" charset="0"/>
              <a:buAutoNum type="arabicPeriod"/>
            </a:pPr>
            <a:r>
              <a:rPr lang="es-ES" smtClean="0"/>
              <a:t>Buena plataforma, abierta, libre (&lt;&gt; </a:t>
            </a:r>
            <a:r>
              <a:rPr lang="es-ES" i="1" smtClean="0"/>
              <a:t>Aula Global</a:t>
            </a:r>
            <a:r>
              <a:rPr lang="es-ES" smtClean="0"/>
              <a:t>, </a:t>
            </a:r>
            <a:r>
              <a:rPr lang="es-ES" i="1" smtClean="0"/>
              <a:t>Blackboard Academic Suite</a:t>
            </a:r>
            <a:r>
              <a:rPr lang="es-ES" smtClean="0"/>
              <a:t>). Manejable y uso relativamente sencillo.</a:t>
            </a:r>
          </a:p>
          <a:p>
            <a:pPr marL="971550" lvl="1" indent="-514350" eaLnBrk="1" hangingPunct="1">
              <a:buFont typeface="Arial Narrow" pitchFamily="34" charset="0"/>
              <a:buAutoNum type="arabicPeriod"/>
            </a:pPr>
            <a:r>
              <a:rPr lang="es-ES" smtClean="0"/>
              <a:t>Permite la gestión y comunicación a distancia.</a:t>
            </a:r>
          </a:p>
          <a:p>
            <a:pPr marL="971550" lvl="1" indent="-514350" eaLnBrk="1" hangingPunct="1">
              <a:buFont typeface="Arial Narrow" pitchFamily="34" charset="0"/>
              <a:buAutoNum type="arabicPeriod"/>
            </a:pPr>
            <a:r>
              <a:rPr lang="es-ES" smtClean="0"/>
              <a:t>Ordena y almacena todo el material en un mismo lugar.</a:t>
            </a:r>
          </a:p>
          <a:p>
            <a:pPr marL="971550" lvl="1" indent="-514350" eaLnBrk="1" hangingPunct="1">
              <a:buFont typeface="Arial Narrow" pitchFamily="34" charset="0"/>
              <a:buAutoNum type="arabicPeriod"/>
            </a:pPr>
            <a:r>
              <a:rPr lang="es-ES" smtClean="0"/>
              <a:t>Facilita la cooperación entre varios profesores.</a:t>
            </a:r>
          </a:p>
          <a:p>
            <a:pPr marL="971550" lvl="1" indent="-514350" eaLnBrk="1" hangingPunct="1">
              <a:buFont typeface="Arial Narrow" pitchFamily="34" charset="0"/>
              <a:buAutoNum type="arabicPeriod"/>
            </a:pPr>
            <a:r>
              <a:rPr lang="es-ES" smtClean="0"/>
              <a:t>Se pueden reutilizar recursos y materiales con facilidad.</a:t>
            </a:r>
          </a:p>
          <a:p>
            <a:pPr marL="971550" lvl="1" indent="-514350" eaLnBrk="1" hangingPunct="1">
              <a:buFont typeface="Arial Narrow" pitchFamily="34" charset="0"/>
              <a:buAutoNum type="arabicPeriod"/>
            </a:pPr>
            <a:r>
              <a:rPr lang="es-ES" smtClean="0"/>
              <a:t>Automatiza algunos procesos de evaluación.</a:t>
            </a:r>
          </a:p>
          <a:p>
            <a:pPr marL="971550" lvl="1" indent="-514350" eaLnBrk="1" hangingPunct="1">
              <a:buFont typeface="Arial Narrow" pitchFamily="34" charset="0"/>
              <a:buAutoNum type="arabicPeriod"/>
            </a:pPr>
            <a:r>
              <a:rPr lang="es-ES" smtClean="0"/>
              <a:t>Integra muchos formatos, modos y recursos.</a:t>
            </a:r>
          </a:p>
          <a:p>
            <a:pPr marL="971550" lvl="1" indent="-514350" eaLnBrk="1" hangingPunct="1">
              <a:buFont typeface="Arial Narrow" pitchFamily="34" charset="0"/>
              <a:buAutoNum type="arabicPeriod"/>
            </a:pPr>
            <a:r>
              <a:rPr lang="es-ES" smtClean="0"/>
              <a:t>Incremento de la personalización del aprendizaje.</a:t>
            </a:r>
          </a:p>
        </p:txBody>
      </p:sp>
      <p:sp>
        <p:nvSpPr>
          <p:cNvPr id="64516"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FFCE6694-C8E9-430D-B2D9-646613898C5C}" type="slidenum">
              <a:rPr lang="es-ES"/>
              <a:pPr>
                <a:defRPr/>
              </a:pPr>
              <a:t>51</a:t>
            </a:fld>
            <a:endParaRPr lang="es-E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p:txBody>
          <a:bodyPr/>
          <a:lstStyle/>
          <a:p>
            <a:pPr eaLnBrk="1" hangingPunct="1"/>
            <a:r>
              <a:rPr lang="es-ES" i="1" smtClean="0"/>
              <a:t>Moodle</a:t>
            </a:r>
            <a:r>
              <a:rPr lang="es-ES" sz="4000" smtClean="0"/>
              <a:t>: reflexiones finales </a:t>
            </a:r>
            <a:r>
              <a:rPr lang="es-ES" sz="2400" smtClean="0"/>
              <a:t>2</a:t>
            </a:r>
          </a:p>
        </p:txBody>
      </p:sp>
      <p:sp>
        <p:nvSpPr>
          <p:cNvPr id="65539" name="2 Marcador de contenido"/>
          <p:cNvSpPr>
            <a:spLocks noGrp="1"/>
          </p:cNvSpPr>
          <p:nvPr>
            <p:ph idx="1"/>
          </p:nvPr>
        </p:nvSpPr>
        <p:spPr/>
        <p:txBody>
          <a:bodyPr/>
          <a:lstStyle/>
          <a:p>
            <a:pPr eaLnBrk="1" hangingPunct="1"/>
            <a:r>
              <a:rPr lang="es-ES" smtClean="0"/>
              <a:t>Inconvenientes para el docente:</a:t>
            </a:r>
          </a:p>
          <a:p>
            <a:pPr marL="971550" lvl="1" indent="-514350" eaLnBrk="1" hangingPunct="1">
              <a:buFont typeface="Arial Narrow" pitchFamily="34" charset="0"/>
              <a:buAutoNum type="arabicPeriod"/>
            </a:pPr>
            <a:r>
              <a:rPr lang="es-ES" smtClean="0"/>
              <a:t>Incremento de la gestión administrativa: formar grupos, ordenar materiales, gestionar matrículas, etc.</a:t>
            </a:r>
          </a:p>
          <a:p>
            <a:pPr marL="971550" lvl="1" indent="-514350" eaLnBrk="1" hangingPunct="1">
              <a:buFont typeface="Arial Narrow" pitchFamily="34" charset="0"/>
              <a:buAutoNum type="arabicPeriod"/>
            </a:pPr>
            <a:r>
              <a:rPr lang="es-ES" smtClean="0"/>
              <a:t>Incremento de la formación informática de los estudiantes. </a:t>
            </a:r>
            <a:r>
              <a:rPr lang="es-ES" i="1" smtClean="0"/>
              <a:t>¡Yo solo soy profesor de lengua!</a:t>
            </a:r>
          </a:p>
          <a:p>
            <a:pPr marL="971550" lvl="1" indent="-514350" eaLnBrk="1" hangingPunct="1">
              <a:buFont typeface="Arial Narrow" pitchFamily="34" charset="0"/>
              <a:buAutoNum type="arabicPeriod"/>
            </a:pPr>
            <a:r>
              <a:rPr lang="es-ES" smtClean="0"/>
              <a:t>Esclavización en la pantalla (&lt;&gt; libros, conversaciones cara a cara).</a:t>
            </a:r>
          </a:p>
          <a:p>
            <a:pPr marL="971550" lvl="1" indent="-514350" eaLnBrk="1" hangingPunct="1">
              <a:buFont typeface="Arial Narrow" pitchFamily="34" charset="0"/>
              <a:buAutoNum type="arabicPeriod"/>
            </a:pPr>
            <a:r>
              <a:rPr lang="es-ES" smtClean="0"/>
              <a:t>Dedicación importante al inicio, para aprender el funcionamiento de la plataforma.</a:t>
            </a:r>
          </a:p>
          <a:p>
            <a:pPr marL="971550" lvl="1" indent="-514350" eaLnBrk="1" hangingPunct="1">
              <a:buFont typeface="Arial Narrow" pitchFamily="34" charset="0"/>
              <a:buAutoNum type="arabicPeriod"/>
            </a:pPr>
            <a:r>
              <a:rPr lang="es-ES" smtClean="0"/>
              <a:t>Hay varias versiones de la plataforma y algunas incompatibilidades [como siempre </a:t>
            </a:r>
            <a:r>
              <a:rPr lang="es-ES" smtClean="0">
                <a:sym typeface="Wingdings" pitchFamily="2" charset="2"/>
              </a:rPr>
              <a:t>].</a:t>
            </a:r>
            <a:endParaRPr lang="es-ES" smtClean="0"/>
          </a:p>
          <a:p>
            <a:pPr marL="971550" lvl="1" indent="-514350" eaLnBrk="1" hangingPunct="1">
              <a:buFont typeface="Arial Narrow" pitchFamily="34" charset="0"/>
              <a:buAutoNum type="arabicPeriod"/>
            </a:pPr>
            <a:endParaRPr lang="es-ES" smtClean="0"/>
          </a:p>
          <a:p>
            <a:pPr marL="971550" lvl="1" indent="-514350" eaLnBrk="1" hangingPunct="1">
              <a:buFont typeface="Arial Narrow" pitchFamily="34" charset="0"/>
              <a:buAutoNum type="arabicPeriod"/>
            </a:pPr>
            <a:endParaRPr lang="es-ES" smtClean="0"/>
          </a:p>
          <a:p>
            <a:pPr marL="971550" lvl="1" indent="-514350" eaLnBrk="1" hangingPunct="1">
              <a:buFont typeface="Arial Narrow" pitchFamily="34" charset="0"/>
              <a:buAutoNum type="arabicPeriod"/>
            </a:pPr>
            <a:endParaRPr lang="es-ES" smtClean="0"/>
          </a:p>
        </p:txBody>
      </p:sp>
      <p:sp>
        <p:nvSpPr>
          <p:cNvPr id="65540"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5A2FC6F5-AAA7-409E-B5EF-2F6393712863}" type="slidenum">
              <a:rPr lang="es-ES"/>
              <a:pPr>
                <a:defRPr/>
              </a:pPr>
              <a:t>52</a:t>
            </a:fld>
            <a:endParaRPr lang="es-E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p:txBody>
          <a:bodyPr/>
          <a:lstStyle/>
          <a:p>
            <a:pPr eaLnBrk="1" hangingPunct="1"/>
            <a:r>
              <a:rPr lang="es-ES" i="1" smtClean="0"/>
              <a:t>Moodle</a:t>
            </a:r>
            <a:r>
              <a:rPr lang="es-ES" sz="4000" smtClean="0"/>
              <a:t>: reflexiones finales</a:t>
            </a:r>
            <a:r>
              <a:rPr lang="es-ES" sz="3200" smtClean="0"/>
              <a:t> </a:t>
            </a:r>
            <a:r>
              <a:rPr lang="es-ES" sz="2400" smtClean="0"/>
              <a:t>3</a:t>
            </a:r>
          </a:p>
        </p:txBody>
      </p:sp>
      <p:sp>
        <p:nvSpPr>
          <p:cNvPr id="66563" name="2 Marcador de contenido"/>
          <p:cNvSpPr>
            <a:spLocks noGrp="1"/>
          </p:cNvSpPr>
          <p:nvPr>
            <p:ph idx="1"/>
          </p:nvPr>
        </p:nvSpPr>
        <p:spPr/>
        <p:txBody>
          <a:bodyPr/>
          <a:lstStyle/>
          <a:p>
            <a:pPr eaLnBrk="1" hangingPunct="1"/>
            <a:r>
              <a:rPr lang="es-ES" smtClean="0"/>
              <a:t>Ventajas para el estudiante:</a:t>
            </a:r>
          </a:p>
          <a:p>
            <a:pPr marL="971550" lvl="1" indent="-514350" eaLnBrk="1" hangingPunct="1">
              <a:buFont typeface="Arial Narrow" pitchFamily="34" charset="0"/>
              <a:buAutoNum type="arabicPeriod"/>
            </a:pPr>
            <a:r>
              <a:rPr lang="es-ES" smtClean="0"/>
              <a:t>Hace más accesible la información y los materiales del curso.</a:t>
            </a:r>
          </a:p>
          <a:p>
            <a:pPr marL="971550" lvl="1" indent="-514350" eaLnBrk="1" hangingPunct="1">
              <a:buFont typeface="Arial Narrow" pitchFamily="34" charset="0"/>
              <a:buAutoNum type="arabicPeriod"/>
            </a:pPr>
            <a:r>
              <a:rPr lang="es-ES" smtClean="0"/>
              <a:t>Facilita el aprendizaje en línea, a distancia.</a:t>
            </a:r>
          </a:p>
          <a:p>
            <a:pPr marL="971550" lvl="1" indent="-514350" eaLnBrk="1" hangingPunct="1">
              <a:buFont typeface="Arial Narrow" pitchFamily="34" charset="0"/>
              <a:buAutoNum type="arabicPeriod"/>
            </a:pPr>
            <a:r>
              <a:rPr lang="es-ES" smtClean="0"/>
              <a:t>Favorece a los estudiantes tímidos.</a:t>
            </a:r>
          </a:p>
          <a:p>
            <a:pPr marL="971550" lvl="1" indent="-514350" eaLnBrk="1" hangingPunct="1">
              <a:buFont typeface="Arial Narrow" pitchFamily="34" charset="0"/>
              <a:buAutoNum type="arabicPeriod"/>
            </a:pPr>
            <a:r>
              <a:rPr lang="es-ES" smtClean="0"/>
              <a:t>Incrementa la interacción entre estudiantes y con el profesor.</a:t>
            </a:r>
          </a:p>
          <a:p>
            <a:pPr marL="971550" lvl="1" indent="-514350" eaLnBrk="1" hangingPunct="1">
              <a:buFont typeface="Arial Narrow" pitchFamily="34" charset="0"/>
              <a:buAutoNum type="arabicPeriod"/>
            </a:pPr>
            <a:r>
              <a:rPr lang="es-ES" smtClean="0"/>
              <a:t>Motiva a los estudiantes más “digitales” o  “nativos”.</a:t>
            </a:r>
          </a:p>
          <a:p>
            <a:pPr eaLnBrk="1" hangingPunct="1"/>
            <a:r>
              <a:rPr lang="es-ES" smtClean="0"/>
              <a:t>Inconvenientes para el estudiante:</a:t>
            </a:r>
          </a:p>
          <a:p>
            <a:pPr marL="971550" lvl="1" indent="-514350" eaLnBrk="1" hangingPunct="1">
              <a:buFont typeface="Arial Narrow" pitchFamily="34" charset="0"/>
              <a:buAutoNum type="arabicPeriod"/>
            </a:pPr>
            <a:r>
              <a:rPr lang="es-ES" smtClean="0"/>
              <a:t>Marginaliza a los estudiantes “analógicos” o “inmigrantes”.</a:t>
            </a:r>
          </a:p>
          <a:p>
            <a:pPr marL="971550" lvl="1" indent="-514350" eaLnBrk="1" hangingPunct="1">
              <a:buFont typeface="Arial Narrow" pitchFamily="34" charset="0"/>
              <a:buAutoNum type="arabicPeriod"/>
            </a:pPr>
            <a:r>
              <a:rPr lang="es-ES" smtClean="0"/>
              <a:t>Incrementa la complejidad para seguir un curso. </a:t>
            </a:r>
          </a:p>
          <a:p>
            <a:pPr marL="971550" lvl="1" indent="-514350" eaLnBrk="1" hangingPunct="1">
              <a:buFont typeface="Arial Narrow" pitchFamily="34" charset="0"/>
              <a:buAutoNum type="arabicPeriod"/>
            </a:pPr>
            <a:r>
              <a:rPr lang="es-ES" smtClean="0"/>
              <a:t>Se requieren aulas con cañón, ordenador, pantalla… ¿?</a:t>
            </a:r>
          </a:p>
        </p:txBody>
      </p:sp>
      <p:sp>
        <p:nvSpPr>
          <p:cNvPr id="66564"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80A14553-97FB-46DA-9633-6699D8121668}" type="slidenum">
              <a:rPr lang="es-ES"/>
              <a:pPr>
                <a:defRPr/>
              </a:pPr>
              <a:t>53</a:t>
            </a:fld>
            <a:endParaRPr lang="es-E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title"/>
          </p:nvPr>
        </p:nvSpPr>
        <p:spPr/>
        <p:txBody>
          <a:bodyPr/>
          <a:lstStyle/>
          <a:p>
            <a:pPr eaLnBrk="1" hangingPunct="1"/>
            <a:r>
              <a:rPr lang="es-ES" i="1" smtClean="0"/>
              <a:t>Moodle</a:t>
            </a:r>
            <a:r>
              <a:rPr lang="es-ES" sz="4000" smtClean="0"/>
              <a:t>: reflexiones finales </a:t>
            </a:r>
            <a:r>
              <a:rPr lang="es-ES" sz="2400" smtClean="0"/>
              <a:t>4</a:t>
            </a:r>
          </a:p>
        </p:txBody>
      </p:sp>
      <p:sp>
        <p:nvSpPr>
          <p:cNvPr id="67587" name="2 Marcador de contenido"/>
          <p:cNvSpPr>
            <a:spLocks noGrp="1"/>
          </p:cNvSpPr>
          <p:nvPr>
            <p:ph idx="1"/>
          </p:nvPr>
        </p:nvSpPr>
        <p:spPr/>
        <p:txBody>
          <a:bodyPr/>
          <a:lstStyle/>
          <a:p>
            <a:pPr eaLnBrk="1" hangingPunct="1"/>
            <a:r>
              <a:rPr lang="es-ES" smtClean="0"/>
              <a:t>Otras cuestiones:</a:t>
            </a:r>
          </a:p>
          <a:p>
            <a:pPr marL="971550" lvl="1" indent="-514350" eaLnBrk="1" hangingPunct="1">
              <a:buFont typeface="Arial Narrow" pitchFamily="34" charset="0"/>
              <a:buAutoNum type="arabicPeriod"/>
            </a:pPr>
            <a:r>
              <a:rPr lang="es-ES" smtClean="0"/>
              <a:t>Tendencia a preferir materiales en línea: </a:t>
            </a:r>
            <a:r>
              <a:rPr lang="es-ES" i="1" smtClean="0"/>
              <a:t>digitalizar</a:t>
            </a:r>
            <a:r>
              <a:rPr lang="es-ES" smtClean="0"/>
              <a:t>.</a:t>
            </a:r>
          </a:p>
          <a:p>
            <a:pPr marL="971550" lvl="1" indent="-514350" eaLnBrk="1" hangingPunct="1">
              <a:buFont typeface="Arial Narrow" pitchFamily="34" charset="0"/>
              <a:buAutoNum type="arabicPeriod"/>
            </a:pPr>
            <a:r>
              <a:rPr lang="es-ES" smtClean="0"/>
              <a:t>Hay que formar al estudiante en </a:t>
            </a:r>
            <a:r>
              <a:rPr lang="es-ES" i="1" smtClean="0"/>
              <a:t>Moodle</a:t>
            </a:r>
            <a:r>
              <a:rPr lang="es-ES" smtClean="0"/>
              <a:t>.</a:t>
            </a:r>
          </a:p>
          <a:p>
            <a:pPr marL="971550" lvl="1" indent="-514350" eaLnBrk="1" hangingPunct="1">
              <a:buFont typeface="Arial Narrow" pitchFamily="34" charset="0"/>
              <a:buAutoNum type="arabicPeriod"/>
            </a:pPr>
            <a:r>
              <a:rPr lang="es-ES" smtClean="0"/>
              <a:t>Los recursos de </a:t>
            </a:r>
            <a:r>
              <a:rPr lang="es-ES" i="1" smtClean="0"/>
              <a:t>Moodle</a:t>
            </a:r>
            <a:r>
              <a:rPr lang="es-ES" smtClean="0"/>
              <a:t> son desiguales:</a:t>
            </a:r>
          </a:p>
          <a:p>
            <a:pPr marL="1371600" lvl="2" indent="-514350" eaLnBrk="1" hangingPunct="1"/>
            <a:r>
              <a:rPr lang="es-ES" b="1" smtClean="0"/>
              <a:t>Buenos</a:t>
            </a:r>
            <a:r>
              <a:rPr lang="es-ES" smtClean="0"/>
              <a:t>: gestión general, interfaz, administración, tareas diversas, registros de evaluación, cuestionarios.</a:t>
            </a:r>
          </a:p>
          <a:p>
            <a:pPr marL="1371600" lvl="2" indent="-514350" eaLnBrk="1" hangingPunct="1"/>
            <a:r>
              <a:rPr lang="es-ES" b="1" smtClean="0"/>
              <a:t>Mediocres</a:t>
            </a:r>
            <a:r>
              <a:rPr lang="es-ES" smtClean="0"/>
              <a:t>: chat, mensajería, wikis. </a:t>
            </a:r>
          </a:p>
          <a:p>
            <a:pPr marL="1371600" lvl="2" indent="-514350" eaLnBrk="1" hangingPunct="1"/>
            <a:r>
              <a:rPr lang="es-ES" b="1" smtClean="0"/>
              <a:t>Malos</a:t>
            </a:r>
            <a:r>
              <a:rPr lang="es-ES" smtClean="0"/>
              <a:t>: taller, blogs o presentaciones personales.</a:t>
            </a:r>
          </a:p>
          <a:p>
            <a:pPr marL="971550" lvl="1" indent="-514350" eaLnBrk="1" hangingPunct="1">
              <a:buFont typeface="Arial Narrow" pitchFamily="34" charset="0"/>
              <a:buAutoNum type="arabicPeriod"/>
            </a:pPr>
            <a:r>
              <a:rPr lang="es-ES" smtClean="0"/>
              <a:t>Cada institución y cada docente adapta </a:t>
            </a:r>
            <a:r>
              <a:rPr lang="es-ES" i="1" smtClean="0"/>
              <a:t>Moodle</a:t>
            </a:r>
            <a:r>
              <a:rPr lang="es-ES" smtClean="0"/>
              <a:t> a su entorno y elige los recursos que integra. Cada curso es particular.</a:t>
            </a:r>
          </a:p>
          <a:p>
            <a:pPr marL="971550" lvl="1" indent="-514350" eaLnBrk="1" hangingPunct="1">
              <a:buFont typeface="Arial Narrow" pitchFamily="34" charset="0"/>
              <a:buAutoNum type="arabicPeriod"/>
            </a:pPr>
            <a:r>
              <a:rPr lang="es-ES" smtClean="0"/>
              <a:t>Es una plataforma en crecimiento, muy dinámica, que evoluciona de un curso a otro.</a:t>
            </a:r>
          </a:p>
          <a:p>
            <a:pPr marL="971550" lvl="1" indent="-514350" eaLnBrk="1" hangingPunct="1">
              <a:buFont typeface="Arial Narrow" pitchFamily="34" charset="0"/>
              <a:buAutoNum type="arabicPeriod"/>
            </a:pPr>
            <a:endParaRPr lang="es-ES" smtClean="0"/>
          </a:p>
          <a:p>
            <a:pPr marL="971550" lvl="1" indent="-514350" eaLnBrk="1" hangingPunct="1">
              <a:buFont typeface="Arial Narrow" pitchFamily="34" charset="0"/>
              <a:buAutoNum type="arabicPeriod"/>
            </a:pPr>
            <a:endParaRPr lang="es-ES" smtClean="0"/>
          </a:p>
        </p:txBody>
      </p:sp>
      <p:sp>
        <p:nvSpPr>
          <p:cNvPr id="67588"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FEDB732F-A247-4CA6-A94C-405109676932}" type="slidenum">
              <a:rPr lang="es-ES"/>
              <a:pPr>
                <a:defRPr/>
              </a:pPr>
              <a:t>54</a:t>
            </a:fld>
            <a:endParaRPr lang="es-E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p:txBody>
          <a:bodyPr/>
          <a:lstStyle/>
          <a:p>
            <a:pPr eaLnBrk="1" hangingPunct="1"/>
            <a:r>
              <a:rPr lang="es-ES" i="1" smtClean="0"/>
              <a:t>Moodle</a:t>
            </a:r>
            <a:r>
              <a:rPr lang="es-ES" smtClean="0"/>
              <a:t>: </a:t>
            </a:r>
            <a:r>
              <a:rPr lang="es-ES" sz="3200" smtClean="0"/>
              <a:t>reflexiones finales </a:t>
            </a:r>
            <a:r>
              <a:rPr lang="es-ES" sz="2400" smtClean="0"/>
              <a:t>5</a:t>
            </a:r>
          </a:p>
        </p:txBody>
      </p:sp>
      <p:sp>
        <p:nvSpPr>
          <p:cNvPr id="68611" name="2 Marcador de contenido"/>
          <p:cNvSpPr>
            <a:spLocks noGrp="1"/>
          </p:cNvSpPr>
          <p:nvPr>
            <p:ph idx="1"/>
          </p:nvPr>
        </p:nvSpPr>
        <p:spPr/>
        <p:txBody>
          <a:bodyPr/>
          <a:lstStyle/>
          <a:p>
            <a:pPr eaLnBrk="1" hangingPunct="1"/>
            <a:r>
              <a:rPr lang="es-ES" smtClean="0"/>
              <a:t>Recomendaciones de la experiencia:</a:t>
            </a:r>
          </a:p>
          <a:p>
            <a:pPr lvl="1" eaLnBrk="1" hangingPunct="1"/>
            <a:r>
              <a:rPr lang="es-ES" smtClean="0"/>
              <a:t>Guardar todo el material en formatos accesibles a parte del curso </a:t>
            </a:r>
            <a:r>
              <a:rPr lang="es-ES" i="1" smtClean="0"/>
              <a:t>Moodle</a:t>
            </a:r>
            <a:r>
              <a:rPr lang="es-ES" smtClean="0"/>
              <a:t>.</a:t>
            </a:r>
          </a:p>
          <a:p>
            <a:pPr lvl="1" eaLnBrk="1" hangingPunct="1"/>
            <a:r>
              <a:rPr lang="es-ES" smtClean="0"/>
              <a:t>Hacer una planificación general previa, pero dejar algo de espacio para la actualización, improvisación semanal.</a:t>
            </a:r>
          </a:p>
          <a:p>
            <a:pPr lvl="1" eaLnBrk="1" hangingPunct="1"/>
            <a:r>
              <a:rPr lang="es-ES" smtClean="0"/>
              <a:t>No poner fechas ni nombres de lugares en los documentos, para poder reutilizarlos en cursos siguientes.</a:t>
            </a:r>
          </a:p>
          <a:p>
            <a:pPr lvl="1" eaLnBrk="1" hangingPunct="1"/>
            <a:r>
              <a:rPr lang="es-ES" smtClean="0"/>
              <a:t>Bajarse un manual de uso de Internet y tenerlo a mano en cada momento.</a:t>
            </a:r>
          </a:p>
          <a:p>
            <a:pPr lvl="1" eaLnBrk="1" hangingPunct="1"/>
            <a:r>
              <a:rPr lang="es-ES" smtClean="0"/>
              <a:t>Disponer de un ‘experto’ en Moodle que pueda atender sobre la marcha cuando sea necesario.</a:t>
            </a:r>
          </a:p>
          <a:p>
            <a:pPr lvl="1" eaLnBrk="1" hangingPunct="1"/>
            <a:r>
              <a:rPr lang="es-ES" smtClean="0"/>
              <a:t>Crear un foro de intercambio de problemas entre profesorado.</a:t>
            </a:r>
          </a:p>
          <a:p>
            <a:pPr lvl="1" eaLnBrk="1" hangingPunct="1"/>
            <a:endParaRPr lang="es-ES" smtClean="0"/>
          </a:p>
        </p:txBody>
      </p:sp>
      <p:sp>
        <p:nvSpPr>
          <p:cNvPr id="68612"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DB306BB9-48AA-48F2-991D-7FBF9C0B94E4}" type="slidenum">
              <a:rPr lang="es-ES"/>
              <a:pPr>
                <a:defRPr/>
              </a:pPr>
              <a:t>55</a:t>
            </a:fld>
            <a:endParaRPr lang="es-E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ftr" sz="quarter" idx="11"/>
          </p:nvPr>
        </p:nvSpPr>
        <p:spPr>
          <a:noFill/>
        </p:spPr>
        <p:txBody>
          <a:bodyPr/>
          <a:lstStyle/>
          <a:p>
            <a:r>
              <a:rPr lang="es-ES" smtClean="0"/>
              <a:t>S3 Géneros discursivos</a:t>
            </a:r>
          </a:p>
        </p:txBody>
      </p:sp>
      <p:sp>
        <p:nvSpPr>
          <p:cNvPr id="5" name="Rectangle 6"/>
          <p:cNvSpPr>
            <a:spLocks noGrp="1" noChangeArrowheads="1"/>
          </p:cNvSpPr>
          <p:nvPr>
            <p:ph type="sldNum" sz="quarter" idx="12"/>
          </p:nvPr>
        </p:nvSpPr>
        <p:spPr/>
        <p:txBody>
          <a:bodyPr/>
          <a:lstStyle/>
          <a:p>
            <a:pPr>
              <a:defRPr/>
            </a:pPr>
            <a:fld id="{6D54078E-9155-4C3B-A98E-A7BFEF2E1D31}" type="slidenum">
              <a:rPr lang="es-ES"/>
              <a:pPr>
                <a:defRPr/>
              </a:pPr>
              <a:t>56</a:t>
            </a:fld>
            <a:endParaRPr lang="es-ES"/>
          </a:p>
        </p:txBody>
      </p:sp>
      <p:sp>
        <p:nvSpPr>
          <p:cNvPr id="30724" name="Rectangle 4"/>
          <p:cNvSpPr>
            <a:spLocks noGrp="1" noChangeArrowheads="1"/>
          </p:cNvSpPr>
          <p:nvPr>
            <p:ph type="ctrTitle"/>
          </p:nvPr>
        </p:nvSpPr>
        <p:spPr/>
        <p:txBody>
          <a:bodyPr/>
          <a:lstStyle/>
          <a:p>
            <a:r>
              <a:rPr lang="es-ES" sz="8000" smtClean="0">
                <a:solidFill>
                  <a:srgbClr val="000099"/>
                </a:solidFill>
              </a:rPr>
              <a:t>Epílogo</a:t>
            </a:r>
          </a:p>
        </p:txBody>
      </p:sp>
      <p:sp>
        <p:nvSpPr>
          <p:cNvPr id="30725" name="Rectangle 5"/>
          <p:cNvSpPr>
            <a:spLocks noGrp="1" noChangeArrowheads="1"/>
          </p:cNvSpPr>
          <p:nvPr>
            <p:ph type="subTitle" idx="1"/>
          </p:nvPr>
        </p:nvSpPr>
        <p:spPr/>
        <p:txBody>
          <a:bodyPr/>
          <a:lstStyle/>
          <a:p>
            <a:endParaRPr lang="es-ES" smtClean="0">
              <a:solidFill>
                <a:srgbClr val="000099"/>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p:txBody>
          <a:bodyPr/>
          <a:lstStyle/>
          <a:p>
            <a:r>
              <a:rPr lang="es-ES" dirty="0" smtClean="0">
                <a:solidFill>
                  <a:srgbClr val="002060"/>
                </a:solidFill>
              </a:rPr>
              <a:t>Epílogo</a:t>
            </a:r>
          </a:p>
        </p:txBody>
      </p:sp>
      <p:sp>
        <p:nvSpPr>
          <p:cNvPr id="3" name="2 Marcador de contenido"/>
          <p:cNvSpPr>
            <a:spLocks noGrp="1"/>
          </p:cNvSpPr>
          <p:nvPr>
            <p:ph idx="1"/>
          </p:nvPr>
        </p:nvSpPr>
        <p:spPr/>
        <p:txBody>
          <a:bodyPr/>
          <a:lstStyle/>
          <a:p>
            <a:pPr marL="514350" indent="-514350">
              <a:buFont typeface="+mj-lt"/>
              <a:buAutoNum type="arabicPeriod"/>
              <a:defRPr/>
            </a:pPr>
            <a:r>
              <a:rPr lang="es-ES" i="1" dirty="0" err="1" smtClean="0">
                <a:solidFill>
                  <a:srgbClr val="002060"/>
                </a:solidFill>
              </a:rPr>
              <a:t>Moodle</a:t>
            </a:r>
            <a:r>
              <a:rPr lang="es-ES" dirty="0" smtClean="0">
                <a:solidFill>
                  <a:srgbClr val="002060"/>
                </a:solidFill>
              </a:rPr>
              <a:t> (o una plataforma posterior) va a formar parte de nuestro día a día como docentes en el futuro.</a:t>
            </a:r>
          </a:p>
          <a:p>
            <a:pPr marL="514350" indent="-514350">
              <a:buFont typeface="+mj-lt"/>
              <a:buAutoNum type="arabicPeriod"/>
              <a:defRPr/>
            </a:pPr>
            <a:r>
              <a:rPr lang="es-ES" dirty="0" smtClean="0">
                <a:solidFill>
                  <a:srgbClr val="002060"/>
                </a:solidFill>
              </a:rPr>
              <a:t>Estos sistemas de aprendizaje en línea mejoran las clases, pero también las cambian de manera profunda en muchos aspectos</a:t>
            </a:r>
            <a:r>
              <a:rPr lang="es-ES" dirty="0" smtClean="0">
                <a:solidFill>
                  <a:srgbClr val="002060"/>
                </a:solidFill>
              </a:rPr>
              <a:t>.</a:t>
            </a:r>
          </a:p>
          <a:p>
            <a:pPr marL="514350" indent="-514350">
              <a:buFont typeface="+mj-lt"/>
              <a:buAutoNum type="arabicPeriod"/>
              <a:defRPr/>
            </a:pPr>
            <a:r>
              <a:rPr lang="es-ES" dirty="0" smtClean="0">
                <a:solidFill>
                  <a:srgbClr val="002060"/>
                </a:solidFill>
              </a:rPr>
              <a:t>La lectura y la escritura incrementan su importancia en la clase de ELE.</a:t>
            </a:r>
            <a:endParaRPr lang="es-ES" dirty="0" smtClean="0">
              <a:solidFill>
                <a:srgbClr val="002060"/>
              </a:solidFill>
            </a:endParaRPr>
          </a:p>
          <a:p>
            <a:pPr marL="514350" indent="-514350">
              <a:buFont typeface="+mj-lt"/>
              <a:buAutoNum type="arabicPeriod"/>
              <a:defRPr/>
            </a:pPr>
            <a:r>
              <a:rPr lang="es-ES" dirty="0" smtClean="0">
                <a:solidFill>
                  <a:srgbClr val="002060"/>
                </a:solidFill>
              </a:rPr>
              <a:t>Vale la pena tomarlo como un reto positivo que permite cambiar tu práctica docente y mejorar el aula.</a:t>
            </a:r>
          </a:p>
          <a:p>
            <a:pPr>
              <a:defRPr/>
            </a:pPr>
            <a:endParaRPr lang="es-ES" dirty="0">
              <a:solidFill>
                <a:srgbClr val="002060"/>
              </a:solidFill>
            </a:endParaRPr>
          </a:p>
        </p:txBody>
      </p:sp>
      <p:sp>
        <p:nvSpPr>
          <p:cNvPr id="69636"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F711783C-EBE3-41CE-92F0-6F695344BAF8}" type="slidenum">
              <a:rPr lang="es-ES" smtClean="0"/>
              <a:pPr>
                <a:defRPr/>
              </a:pPr>
              <a:t>57</a:t>
            </a:fld>
            <a:endParaRPr 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5"/>
          <p:cNvSpPr>
            <a:spLocks noGrp="1" noChangeArrowheads="1"/>
          </p:cNvSpPr>
          <p:nvPr>
            <p:ph type="ftr" sz="quarter" idx="11"/>
          </p:nvPr>
        </p:nvSpPr>
        <p:spPr>
          <a:noFill/>
        </p:spPr>
        <p:txBody>
          <a:bodyPr/>
          <a:lstStyle/>
          <a:p>
            <a:pPr algn="l"/>
            <a:r>
              <a:rPr lang="es-ES" smtClean="0"/>
              <a:t>S3 Géneros discursivos</a:t>
            </a:r>
          </a:p>
        </p:txBody>
      </p:sp>
      <p:sp>
        <p:nvSpPr>
          <p:cNvPr id="7" name="Rectangle 6"/>
          <p:cNvSpPr>
            <a:spLocks noGrp="1" noChangeArrowheads="1"/>
          </p:cNvSpPr>
          <p:nvPr>
            <p:ph type="sldNum" sz="quarter" idx="12"/>
          </p:nvPr>
        </p:nvSpPr>
        <p:spPr/>
        <p:txBody>
          <a:bodyPr/>
          <a:lstStyle/>
          <a:p>
            <a:pPr>
              <a:defRPr/>
            </a:pPr>
            <a:fld id="{65B7B427-A8D1-4FDA-863D-B9B682F6A00A}" type="slidenum">
              <a:rPr lang="es-ES"/>
              <a:pPr>
                <a:defRPr/>
              </a:pPr>
              <a:t>58</a:t>
            </a:fld>
            <a:endParaRPr lang="es-ES"/>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C5D818A4-5CCB-4338-BE15-87872C4E4CA9}" type="slidenum">
              <a:rPr lang="es-ES" sz="2000" b="1">
                <a:solidFill>
                  <a:srgbClr val="A50021"/>
                </a:solidFill>
                <a:latin typeface="+mn-lt"/>
              </a:rPr>
              <a:pPr algn="r">
                <a:defRPr/>
              </a:pPr>
              <a:t>58</a:t>
            </a:fld>
            <a:endParaRPr lang="es-ES" sz="2000" b="1">
              <a:solidFill>
                <a:srgbClr val="A50021"/>
              </a:solidFill>
              <a:latin typeface="+mn-lt"/>
            </a:endParaRPr>
          </a:p>
        </p:txBody>
      </p:sp>
      <p:pic>
        <p:nvPicPr>
          <p:cNvPr id="76804" name="Picture 4" descr="sonrisamueve"/>
          <p:cNvPicPr>
            <a:picLocks noGrp="1" noChangeAspect="1" noChangeArrowheads="1" noCrop="1"/>
          </p:cNvPicPr>
          <p:nvPr>
            <p:ph idx="1"/>
          </p:nvPr>
        </p:nvPicPr>
        <p:blipFill>
          <a:blip r:embed="rId3" cstate="print"/>
          <a:srcRect/>
          <a:stretch>
            <a:fillRect/>
          </a:stretch>
        </p:blipFill>
        <p:spPr>
          <a:xfrm>
            <a:off x="4724400" y="228600"/>
            <a:ext cx="4121150" cy="3271838"/>
          </a:xfrm>
        </p:spPr>
      </p:pic>
      <p:sp>
        <p:nvSpPr>
          <p:cNvPr id="76807" name="Text Box 7"/>
          <p:cNvSpPr txBox="1">
            <a:spLocks noChangeArrowheads="1"/>
          </p:cNvSpPr>
          <p:nvPr/>
        </p:nvSpPr>
        <p:spPr bwMode="auto">
          <a:xfrm>
            <a:off x="0" y="3789363"/>
            <a:ext cx="9144000" cy="2057400"/>
          </a:xfrm>
          <a:prstGeom prst="rect">
            <a:avLst/>
          </a:prstGeom>
          <a:noFill/>
          <a:ln w="9525">
            <a:noFill/>
            <a:miter lim="800000"/>
            <a:headEnd/>
            <a:tailEnd/>
          </a:ln>
        </p:spPr>
        <p:txBody>
          <a:bodyPr>
            <a:spAutoFit/>
          </a:bodyPr>
          <a:lstStyle/>
          <a:p>
            <a:pPr>
              <a:lnSpc>
                <a:spcPct val="80000"/>
              </a:lnSpc>
              <a:spcBef>
                <a:spcPct val="50000"/>
              </a:spcBef>
            </a:pPr>
            <a:r>
              <a:rPr lang="es-ES" sz="4400" b="1">
                <a:solidFill>
                  <a:schemeClr val="folHlink"/>
                </a:solidFill>
                <a:latin typeface="Arial Narrow" pitchFamily="34" charset="0"/>
                <a:hlinkClick r:id="rId4"/>
              </a:rPr>
              <a:t>daniel.cassany@upf.edu</a:t>
            </a:r>
            <a:endParaRPr lang="es-ES" sz="4400" b="1">
              <a:solidFill>
                <a:schemeClr val="folHlink"/>
              </a:solidFill>
              <a:latin typeface="Arial Narrow" pitchFamily="34" charset="0"/>
            </a:endParaRPr>
          </a:p>
          <a:p>
            <a:pPr>
              <a:lnSpc>
                <a:spcPct val="80000"/>
              </a:lnSpc>
              <a:spcBef>
                <a:spcPct val="50000"/>
              </a:spcBef>
            </a:pPr>
            <a:r>
              <a:rPr lang="es-ES_tradnl" sz="3600">
                <a:solidFill>
                  <a:schemeClr val="folHlink"/>
                </a:solidFill>
                <a:latin typeface="Arial Narrow" pitchFamily="34" charset="0"/>
                <a:cs typeface="Arial" charset="0"/>
                <a:hlinkClick r:id="rId5"/>
              </a:rPr>
              <a:t>www.upf.edu/dtf/personal/danielcass/index.htm</a:t>
            </a:r>
            <a:endParaRPr lang="es-ES_tradnl" sz="3600">
              <a:solidFill>
                <a:schemeClr val="folHlink"/>
              </a:solidFill>
              <a:latin typeface="Arial Narrow" pitchFamily="34" charset="0"/>
              <a:ea typeface="Arial Unicode MS" pitchFamily="34" charset="-128"/>
              <a:cs typeface="Arial Unicode MS" pitchFamily="34" charset="-128"/>
            </a:endParaRPr>
          </a:p>
          <a:p>
            <a:pPr>
              <a:lnSpc>
                <a:spcPct val="80000"/>
              </a:lnSpc>
              <a:spcBef>
                <a:spcPct val="50000"/>
              </a:spcBef>
            </a:pPr>
            <a:r>
              <a:rPr lang="ca-ES" sz="3600" u="sng">
                <a:solidFill>
                  <a:srgbClr val="0000CC"/>
                </a:solidFill>
                <a:latin typeface="Arial Narrow" pitchFamily="34" charset="0"/>
                <a:cs typeface="Times New Roman" pitchFamily="18" charset="0"/>
              </a:rPr>
              <a:t>www.upf.edu/dtf/recerca/grups/grael/LC/index.htm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dissolve">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680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680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68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4 Marcador de pie de página"/>
          <p:cNvSpPr>
            <a:spLocks noGrp="1"/>
          </p:cNvSpPr>
          <p:nvPr>
            <p:ph type="ftr" sz="quarter" idx="11"/>
          </p:nvPr>
        </p:nvSpPr>
        <p:spPr>
          <a:noFill/>
        </p:spPr>
        <p:txBody>
          <a:bodyPr/>
          <a:lstStyle/>
          <a:p>
            <a:pPr algn="l"/>
            <a:r>
              <a:rPr lang="es-ES" dirty="0" smtClean="0"/>
              <a:t>S3 Géneros discursivos</a:t>
            </a:r>
          </a:p>
        </p:txBody>
      </p:sp>
      <p:sp>
        <p:nvSpPr>
          <p:cNvPr id="6" name="5 Marcador de número de diapositiva"/>
          <p:cNvSpPr>
            <a:spLocks noGrp="1"/>
          </p:cNvSpPr>
          <p:nvPr>
            <p:ph type="sldNum" sz="quarter" idx="12"/>
          </p:nvPr>
        </p:nvSpPr>
        <p:spPr/>
        <p:txBody>
          <a:bodyPr/>
          <a:lstStyle/>
          <a:p>
            <a:pPr>
              <a:defRPr/>
            </a:pPr>
            <a:fld id="{650091DF-83DE-4C04-99A2-B272F7C032D1}" type="slidenum">
              <a:rPr lang="es-ES"/>
              <a:pPr>
                <a:defRPr/>
              </a:pPr>
              <a:t>59</a:t>
            </a:fld>
            <a:endParaRPr lang="es-ES"/>
          </a:p>
        </p:txBody>
      </p:sp>
      <p:sp>
        <p:nvSpPr>
          <p:cNvPr id="71684" name="Rectangle 2"/>
          <p:cNvSpPr>
            <a:spLocks noGrp="1" noChangeArrowheads="1"/>
          </p:cNvSpPr>
          <p:nvPr>
            <p:ph type="title"/>
          </p:nvPr>
        </p:nvSpPr>
        <p:spPr/>
        <p:txBody>
          <a:bodyPr/>
          <a:lstStyle/>
          <a:p>
            <a:pPr eaLnBrk="1" hangingPunct="1"/>
            <a:r>
              <a:rPr lang="ca-ES" sz="4000" smtClean="0"/>
              <a:t>Bibliografia </a:t>
            </a:r>
            <a:r>
              <a:rPr lang="ca-ES" sz="2400" smtClean="0"/>
              <a:t>1</a:t>
            </a:r>
            <a:endParaRPr lang="es-ES" sz="2400" smtClean="0"/>
          </a:p>
        </p:txBody>
      </p:sp>
      <p:sp>
        <p:nvSpPr>
          <p:cNvPr id="22533" name="Rectangle 3"/>
          <p:cNvSpPr>
            <a:spLocks noGrp="1" noChangeArrowheads="1"/>
          </p:cNvSpPr>
          <p:nvPr>
            <p:ph type="body" idx="1"/>
          </p:nvPr>
        </p:nvSpPr>
        <p:spPr/>
        <p:txBody>
          <a:bodyPr/>
          <a:lstStyle/>
          <a:p>
            <a:pPr>
              <a:defRPr/>
            </a:pPr>
            <a:r>
              <a:rPr lang="es-ES" sz="2400" cap="small" dirty="0" err="1" smtClean="0"/>
              <a:t>Cassany</a:t>
            </a:r>
            <a:r>
              <a:rPr lang="es-ES" sz="2400" cap="small" dirty="0" smtClean="0"/>
              <a:t>, </a:t>
            </a:r>
            <a:r>
              <a:rPr lang="es-ES" sz="2400" dirty="0" smtClean="0"/>
              <a:t>Daniel</a:t>
            </a:r>
            <a:r>
              <a:rPr lang="es-ES" sz="2400" cap="small" dirty="0" smtClean="0"/>
              <a:t>. </a:t>
            </a:r>
            <a:r>
              <a:rPr lang="es-ES" sz="2400" dirty="0" smtClean="0"/>
              <a:t>ed. (2003) “Géneros electrónicos y aprendizaje lingüístico”, </a:t>
            </a:r>
            <a:r>
              <a:rPr lang="es-ES" sz="2400" i="1" dirty="0" smtClean="0"/>
              <a:t>Cultura &amp; Educación</a:t>
            </a:r>
            <a:r>
              <a:rPr lang="es-ES" sz="2400" dirty="0" smtClean="0"/>
              <a:t>,  12 (3), pp. 217-336, octubre. Salamanca / Madrid: Universidad de Salamanca.</a:t>
            </a:r>
          </a:p>
          <a:p>
            <a:pPr>
              <a:defRPr/>
            </a:pPr>
            <a:r>
              <a:rPr lang="es-ES" sz="2400" cap="small" dirty="0" err="1" smtClean="0"/>
              <a:t>Cassany</a:t>
            </a:r>
            <a:r>
              <a:rPr lang="es-ES" sz="2400" dirty="0" smtClean="0"/>
              <a:t>, Daniel y Carmen </a:t>
            </a:r>
            <a:r>
              <a:rPr lang="es-ES" sz="2400" cap="small" dirty="0" smtClean="0"/>
              <a:t>López Ferrero</a:t>
            </a:r>
            <a:r>
              <a:rPr lang="es-ES" sz="2400" dirty="0" smtClean="0"/>
              <a:t> (2005) “Tareas para la producción de escritos en un </a:t>
            </a:r>
            <a:r>
              <a:rPr lang="es-ES" sz="2400" i="1" dirty="0" smtClean="0"/>
              <a:t>Centro de Redacción</a:t>
            </a:r>
            <a:r>
              <a:rPr lang="es-ES" sz="2400" dirty="0" smtClean="0"/>
              <a:t> virtual”, en Graciela Vázquez ed. </a:t>
            </a:r>
            <a:r>
              <a:rPr lang="es-ES" sz="2400" i="1" dirty="0" smtClean="0"/>
              <a:t>Español con fines académicos: de la comprensión a la producción de textos</a:t>
            </a:r>
            <a:r>
              <a:rPr lang="es-ES" sz="2400" dirty="0" smtClean="0"/>
              <a:t>. Madrid: </a:t>
            </a:r>
            <a:r>
              <a:rPr lang="es-ES" sz="2400" dirty="0" err="1" smtClean="0"/>
              <a:t>Edilumen</a:t>
            </a:r>
            <a:r>
              <a:rPr lang="es-ES" sz="2400" dirty="0" smtClean="0"/>
              <a:t>. p. 153-176.</a:t>
            </a:r>
          </a:p>
          <a:p>
            <a:pPr>
              <a:defRPr/>
            </a:pPr>
            <a:r>
              <a:rPr lang="es-ES_tradnl" sz="2400" cap="small" dirty="0" err="1" smtClean="0"/>
              <a:t>Campuzano</a:t>
            </a:r>
            <a:r>
              <a:rPr lang="es-ES_tradnl" sz="2400" cap="small" dirty="0" smtClean="0"/>
              <a:t>, </a:t>
            </a:r>
            <a:r>
              <a:rPr lang="es-ES_tradnl" sz="2400" dirty="0" smtClean="0"/>
              <a:t>Laura. (2003) “Trabajando con chat en cursos de postgrado en línea”, </a:t>
            </a:r>
            <a:r>
              <a:rPr lang="es-ES_tradnl" sz="2400" i="1" dirty="0" smtClean="0"/>
              <a:t>Cultura &amp; Educación</a:t>
            </a:r>
            <a:r>
              <a:rPr lang="es-ES_tradnl" sz="2400" dirty="0" smtClean="0"/>
              <a:t>, 15 (3): 287-298.</a:t>
            </a:r>
            <a:endParaRPr lang="es-ES" sz="2400" dirty="0" smtClean="0"/>
          </a:p>
          <a:p>
            <a:pPr>
              <a:defRPr/>
            </a:pPr>
            <a:r>
              <a:rPr lang="es-ES_tradnl" sz="2400" cap="small" dirty="0" err="1" smtClean="0"/>
              <a:t>Casanovas</a:t>
            </a:r>
            <a:r>
              <a:rPr lang="es-ES_tradnl" sz="2400" cap="small" dirty="0" smtClean="0"/>
              <a:t>, </a:t>
            </a:r>
            <a:r>
              <a:rPr lang="es-ES_tradnl" sz="2400" dirty="0" smtClean="0"/>
              <a:t>Montserrat. (2003) “El correo electrónico como medio de aprendizaje lingüístico</a:t>
            </a:r>
            <a:r>
              <a:rPr lang="es-ES_tradnl" sz="2400" i="1" dirty="0" smtClean="0"/>
              <a:t>”, Cultura &amp; Educación</a:t>
            </a:r>
            <a:r>
              <a:rPr lang="es-ES_tradnl" sz="2400" dirty="0" smtClean="0"/>
              <a:t>, 15 (3): 253-267.</a:t>
            </a:r>
            <a:endParaRPr lang="es-ES" sz="2400" dirty="0" smtClean="0"/>
          </a:p>
          <a:p>
            <a:pPr>
              <a:defRPr/>
            </a:pPr>
            <a:r>
              <a:rPr lang="es-ES_tradnl" sz="2400" cap="small" dirty="0" err="1" smtClean="0"/>
              <a:t>Castrillejo</a:t>
            </a:r>
            <a:r>
              <a:rPr lang="es-ES_tradnl" sz="2400" dirty="0" smtClean="0"/>
              <a:t>, Victoria Ángeles. (2009) “Escribir juntos en la red. El trabajo con wikis en la clase de E/LE”, </a:t>
            </a:r>
            <a:r>
              <a:rPr lang="es-ES_tradnl" sz="2400" i="1" dirty="0" err="1" smtClean="0"/>
              <a:t>Hispanistentag</a:t>
            </a:r>
            <a:r>
              <a:rPr lang="es-ES_tradnl" sz="2400" i="1" dirty="0" smtClean="0"/>
              <a:t> </a:t>
            </a:r>
            <a:r>
              <a:rPr lang="es-ES_tradnl" sz="2400" i="1" dirty="0" err="1" smtClean="0"/>
              <a:t>Tübingen</a:t>
            </a:r>
            <a:r>
              <a:rPr lang="es-ES_tradnl" sz="2400" dirty="0" smtClean="0"/>
              <a:t>, 2009. </a:t>
            </a:r>
            <a:r>
              <a:rPr lang="es-ES_tradnl" sz="2400" u="sng" dirty="0" smtClean="0">
                <a:hlinkClick r:id="rId3"/>
              </a:rPr>
              <a:t>http://www.slideshare.net/acastrillejo/escribir-juntos-en-la-red-el-trabajo-con-wikis-en-la-clase-de-ele</a:t>
            </a:r>
            <a:endParaRPr lang="es-E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p:txBody>
          <a:bodyPr/>
          <a:lstStyle/>
          <a:p>
            <a:r>
              <a:rPr lang="es-ES" smtClean="0"/>
              <a:t>Moodle </a:t>
            </a:r>
            <a:r>
              <a:rPr lang="es-ES" sz="2400" smtClean="0"/>
              <a:t>3</a:t>
            </a:r>
          </a:p>
        </p:txBody>
      </p:sp>
      <p:pic>
        <p:nvPicPr>
          <p:cNvPr id="35843" name="6 Marcador de contenido" descr="M moodle.gif"/>
          <p:cNvPicPr>
            <a:picLocks noGrp="1" noChangeAspect="1"/>
          </p:cNvPicPr>
          <p:nvPr>
            <p:ph idx="1"/>
          </p:nvPr>
        </p:nvPicPr>
        <p:blipFill>
          <a:blip r:embed="rId3" cstate="print"/>
          <a:srcRect/>
          <a:stretch>
            <a:fillRect/>
          </a:stretch>
        </p:blipFill>
        <p:spPr>
          <a:xfrm>
            <a:off x="6923088" y="4857750"/>
            <a:ext cx="2220912" cy="1571625"/>
          </a:xfrm>
        </p:spPr>
      </p:pic>
      <p:sp>
        <p:nvSpPr>
          <p:cNvPr id="35844"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412FECD1-2C4E-48FD-97EA-29A4FC57C7EA}" type="slidenum">
              <a:rPr lang="es-ES" smtClean="0"/>
              <a:pPr>
                <a:defRPr/>
              </a:pPr>
              <a:t>6</a:t>
            </a:fld>
            <a:endParaRPr lang="es-ES"/>
          </a:p>
        </p:txBody>
      </p:sp>
      <p:pic>
        <p:nvPicPr>
          <p:cNvPr id="35846" name="6 Marcador de contenido" descr="M moodle paraula.gif"/>
          <p:cNvPicPr>
            <a:picLocks noChangeAspect="1"/>
          </p:cNvPicPr>
          <p:nvPr/>
        </p:nvPicPr>
        <p:blipFill>
          <a:blip r:embed="rId4" cstate="print"/>
          <a:srcRect/>
          <a:stretch>
            <a:fillRect/>
          </a:stretch>
        </p:blipFill>
        <p:spPr bwMode="auto">
          <a:xfrm>
            <a:off x="214313" y="4857750"/>
            <a:ext cx="6435725" cy="1479550"/>
          </a:xfrm>
          <a:prstGeom prst="rect">
            <a:avLst/>
          </a:prstGeom>
          <a:noFill/>
          <a:ln w="9525">
            <a:noFill/>
            <a:miter lim="800000"/>
            <a:headEnd/>
            <a:tailEnd/>
          </a:ln>
        </p:spPr>
      </p:pic>
      <p:sp>
        <p:nvSpPr>
          <p:cNvPr id="8" name="7 CuadroTexto"/>
          <p:cNvSpPr txBox="1"/>
          <p:nvPr/>
        </p:nvSpPr>
        <p:spPr>
          <a:xfrm>
            <a:off x="0" y="642938"/>
            <a:ext cx="9144000" cy="3292475"/>
          </a:xfrm>
          <a:prstGeom prst="rect">
            <a:avLst/>
          </a:prstGeom>
          <a:noFill/>
        </p:spPr>
        <p:txBody>
          <a:bodyPr>
            <a:spAutoFit/>
          </a:bodyPr>
          <a:lstStyle/>
          <a:p>
            <a:pPr>
              <a:defRPr/>
            </a:pPr>
            <a:r>
              <a:rPr lang="es-ES" sz="3600" i="1" dirty="0" err="1">
                <a:solidFill>
                  <a:srgbClr val="C00000"/>
                </a:solidFill>
                <a:latin typeface="+mj-lt"/>
              </a:rPr>
              <a:t>Moodle</a:t>
            </a:r>
            <a:r>
              <a:rPr lang="es-ES" sz="3600" dirty="0">
                <a:solidFill>
                  <a:srgbClr val="C00000"/>
                </a:solidFill>
                <a:latin typeface="+mj-lt"/>
              </a:rPr>
              <a:t>: </a:t>
            </a:r>
            <a:r>
              <a:rPr lang="es-ES" sz="3200" dirty="0">
                <a:latin typeface="+mn-lt"/>
              </a:rPr>
              <a:t>Module </a:t>
            </a:r>
            <a:r>
              <a:rPr lang="es-ES" sz="3200" dirty="0" err="1">
                <a:latin typeface="+mn-lt"/>
              </a:rPr>
              <a:t>Object-Oriented</a:t>
            </a:r>
            <a:r>
              <a:rPr lang="es-ES" sz="3200" dirty="0">
                <a:latin typeface="+mn-lt"/>
              </a:rPr>
              <a:t> </a:t>
            </a:r>
            <a:r>
              <a:rPr lang="es-ES" sz="3200" dirty="0" err="1">
                <a:latin typeface="+mn-lt"/>
              </a:rPr>
              <a:t>Dynamic</a:t>
            </a:r>
            <a:r>
              <a:rPr lang="es-ES" sz="3200" dirty="0">
                <a:latin typeface="+mn-lt"/>
              </a:rPr>
              <a:t> </a:t>
            </a:r>
            <a:r>
              <a:rPr lang="es-ES" sz="3200" dirty="0" err="1">
                <a:latin typeface="+mn-lt"/>
              </a:rPr>
              <a:t>Learning</a:t>
            </a:r>
            <a:r>
              <a:rPr lang="es-ES" sz="3200" dirty="0">
                <a:latin typeface="+mn-lt"/>
              </a:rPr>
              <a:t> </a:t>
            </a:r>
            <a:r>
              <a:rPr lang="es-ES" sz="3200" dirty="0" err="1">
                <a:latin typeface="+mn-lt"/>
              </a:rPr>
              <a:t>Environment</a:t>
            </a:r>
            <a:r>
              <a:rPr lang="es-ES" sz="3200" dirty="0">
                <a:latin typeface="+mn-lt"/>
              </a:rPr>
              <a:t> (Entorno Modular de Aprendizaje Dinámico Orientado a Objetos).</a:t>
            </a:r>
            <a:endParaRPr lang="es-ES" sz="3200" dirty="0">
              <a:solidFill>
                <a:srgbClr val="C00000"/>
              </a:solidFill>
              <a:latin typeface="+mn-lt"/>
            </a:endParaRPr>
          </a:p>
          <a:p>
            <a:pPr>
              <a:defRPr/>
            </a:pPr>
            <a:r>
              <a:rPr lang="es-ES" sz="3600" dirty="0">
                <a:solidFill>
                  <a:srgbClr val="C00000"/>
                </a:solidFill>
                <a:latin typeface="+mj-lt"/>
              </a:rPr>
              <a:t>Sobre la plataforma: </a:t>
            </a:r>
            <a:r>
              <a:rPr lang="es-ES" sz="3600" dirty="0">
                <a:latin typeface="+mj-lt"/>
                <a:hlinkClick r:id="rId5"/>
              </a:rPr>
              <a:t>www.moodle.org</a:t>
            </a:r>
            <a:r>
              <a:rPr lang="es-ES" sz="3600" dirty="0">
                <a:solidFill>
                  <a:srgbClr val="C00000"/>
                </a:solidFill>
                <a:latin typeface="+mj-lt"/>
              </a:rPr>
              <a:t> </a:t>
            </a:r>
          </a:p>
          <a:p>
            <a:pPr>
              <a:defRPr/>
            </a:pPr>
            <a:r>
              <a:rPr lang="es-ES" sz="3600" dirty="0">
                <a:solidFill>
                  <a:srgbClr val="C00000"/>
                </a:solidFill>
                <a:latin typeface="+mj-lt"/>
              </a:rPr>
              <a:t>Algunos datos sobre </a:t>
            </a:r>
            <a:r>
              <a:rPr lang="es-ES" sz="3600" dirty="0">
                <a:solidFill>
                  <a:srgbClr val="C00000"/>
                </a:solidFill>
                <a:latin typeface="+mj-lt"/>
                <a:hlinkClick r:id="rId6"/>
              </a:rPr>
              <a:t>la expansión de </a:t>
            </a:r>
            <a:r>
              <a:rPr lang="es-ES" sz="3600" dirty="0" err="1">
                <a:solidFill>
                  <a:srgbClr val="C00000"/>
                </a:solidFill>
                <a:latin typeface="+mj-lt"/>
                <a:hlinkClick r:id="rId6"/>
              </a:rPr>
              <a:t>Moodle</a:t>
            </a:r>
            <a:r>
              <a:rPr lang="es-ES" sz="3600" dirty="0">
                <a:solidFill>
                  <a:srgbClr val="C00000"/>
                </a:solidFill>
                <a:latin typeface="+mj-lt"/>
              </a:rPr>
              <a:t>. </a:t>
            </a:r>
          </a:p>
          <a:p>
            <a:pPr>
              <a:defRPr/>
            </a:pPr>
            <a:endParaRPr lang="es-ES" sz="3600" dirty="0">
              <a:solidFill>
                <a:srgbClr val="C00000"/>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6929438" y="0"/>
            <a:ext cx="2214562" cy="609600"/>
          </a:xfrm>
        </p:spPr>
        <p:txBody>
          <a:bodyPr/>
          <a:lstStyle/>
          <a:p>
            <a:r>
              <a:rPr lang="es-ES" smtClean="0"/>
              <a:t>Ejemplos</a:t>
            </a:r>
          </a:p>
        </p:txBody>
      </p:sp>
      <p:sp>
        <p:nvSpPr>
          <p:cNvPr id="36867" name="2 Marcador de pie de página"/>
          <p:cNvSpPr>
            <a:spLocks noGrp="1"/>
          </p:cNvSpPr>
          <p:nvPr>
            <p:ph type="ftr" sz="quarter" idx="11"/>
          </p:nvPr>
        </p:nvSpPr>
        <p:spPr>
          <a:noFill/>
        </p:spPr>
        <p:txBody>
          <a:bodyPr/>
          <a:lstStyle/>
          <a:p>
            <a:pPr algn="l"/>
            <a:r>
              <a:rPr lang="es-ES" dirty="0" smtClean="0"/>
              <a:t>S3 Géneros discursivos</a:t>
            </a:r>
          </a:p>
        </p:txBody>
      </p:sp>
      <p:sp>
        <p:nvSpPr>
          <p:cNvPr id="4" name="3 Marcador de número de diapositiva"/>
          <p:cNvSpPr>
            <a:spLocks noGrp="1"/>
          </p:cNvSpPr>
          <p:nvPr>
            <p:ph type="sldNum" sz="quarter" idx="12"/>
          </p:nvPr>
        </p:nvSpPr>
        <p:spPr/>
        <p:txBody>
          <a:bodyPr/>
          <a:lstStyle/>
          <a:p>
            <a:pPr>
              <a:defRPr/>
            </a:pPr>
            <a:fld id="{5780F90C-A9DC-41B4-B192-034A51F648E7}" type="slidenum">
              <a:rPr lang="es-ES" smtClean="0"/>
              <a:pPr>
                <a:defRPr/>
              </a:pPr>
              <a:t>7</a:t>
            </a:fld>
            <a:endParaRPr lang="es-ES"/>
          </a:p>
        </p:txBody>
      </p:sp>
      <p:pic>
        <p:nvPicPr>
          <p:cNvPr id="36869" name="Picture 2"/>
          <p:cNvPicPr>
            <a:picLocks noChangeAspect="1" noChangeArrowheads="1"/>
          </p:cNvPicPr>
          <p:nvPr/>
        </p:nvPicPr>
        <p:blipFill>
          <a:blip r:embed="rId3" cstate="print"/>
          <a:srcRect t="21484" r="13251" b="3320"/>
          <a:stretch>
            <a:fillRect/>
          </a:stretch>
        </p:blipFill>
        <p:spPr bwMode="auto">
          <a:xfrm>
            <a:off x="0" y="0"/>
            <a:ext cx="7035800" cy="3429000"/>
          </a:xfrm>
          <a:prstGeom prst="rect">
            <a:avLst/>
          </a:prstGeom>
          <a:noFill/>
          <a:ln w="9525">
            <a:noFill/>
            <a:miter lim="800000"/>
            <a:headEnd/>
            <a:tailEnd/>
          </a:ln>
        </p:spPr>
      </p:pic>
      <p:pic>
        <p:nvPicPr>
          <p:cNvPr id="36870" name="5 Imagen" descr="Moodle curs 3.JPG"/>
          <p:cNvPicPr>
            <a:picLocks noChangeAspect="1"/>
          </p:cNvPicPr>
          <p:nvPr/>
        </p:nvPicPr>
        <p:blipFill>
          <a:blip r:embed="rId4" cstate="print"/>
          <a:srcRect t="15625" r="3125" b="7291"/>
          <a:stretch>
            <a:fillRect/>
          </a:stretch>
        </p:blipFill>
        <p:spPr bwMode="auto">
          <a:xfrm>
            <a:off x="0" y="3500438"/>
            <a:ext cx="4929188" cy="2941637"/>
          </a:xfrm>
          <a:prstGeom prst="rect">
            <a:avLst/>
          </a:prstGeom>
          <a:noFill/>
          <a:ln w="9525">
            <a:noFill/>
            <a:miter lim="800000"/>
            <a:headEnd/>
            <a:tailEnd/>
          </a:ln>
        </p:spPr>
      </p:pic>
      <p:pic>
        <p:nvPicPr>
          <p:cNvPr id="36871" name="6 Imagen" descr="Moodle curs 2.jpg"/>
          <p:cNvPicPr>
            <a:picLocks noChangeAspect="1"/>
          </p:cNvPicPr>
          <p:nvPr/>
        </p:nvPicPr>
        <p:blipFill>
          <a:blip r:embed="rId5" cstate="print"/>
          <a:srcRect/>
          <a:stretch>
            <a:fillRect/>
          </a:stretch>
        </p:blipFill>
        <p:spPr bwMode="auto">
          <a:xfrm>
            <a:off x="5114925" y="3071813"/>
            <a:ext cx="40290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p:txBody>
          <a:bodyPr/>
          <a:lstStyle/>
          <a:p>
            <a:pPr eaLnBrk="1" hangingPunct="1"/>
            <a:r>
              <a:rPr lang="es-ES" dirty="0" smtClean="0"/>
              <a:t>Metáforas </a:t>
            </a:r>
            <a:r>
              <a:rPr lang="es-ES" sz="2400" dirty="0" smtClean="0"/>
              <a:t>5</a:t>
            </a:r>
          </a:p>
        </p:txBody>
      </p:sp>
      <p:sp>
        <p:nvSpPr>
          <p:cNvPr id="37891" name="2 Marcador de contenido"/>
          <p:cNvSpPr>
            <a:spLocks noGrp="1"/>
          </p:cNvSpPr>
          <p:nvPr>
            <p:ph idx="1"/>
          </p:nvPr>
        </p:nvSpPr>
        <p:spPr>
          <a:xfrm>
            <a:off x="0" y="609600"/>
            <a:ext cx="4786313" cy="5534025"/>
          </a:xfrm>
        </p:spPr>
        <p:txBody>
          <a:bodyPr/>
          <a:lstStyle/>
          <a:p>
            <a:pPr marL="571500" indent="-514350" eaLnBrk="1" hangingPunct="1">
              <a:buFont typeface="Arial Narrow" pitchFamily="34" charset="0"/>
              <a:buAutoNum type="arabicPeriod"/>
            </a:pPr>
            <a:r>
              <a:rPr lang="es-ES" sz="4000" i="1" smtClean="0"/>
              <a:t>Sustitución</a:t>
            </a:r>
            <a:r>
              <a:rPr lang="es-ES" sz="4000" smtClean="0"/>
              <a:t> o </a:t>
            </a:r>
            <a:r>
              <a:rPr lang="es-ES" sz="4000" i="1" smtClean="0"/>
              <a:t>adición</a:t>
            </a:r>
            <a:endParaRPr lang="es-ES" sz="4000" smtClean="0"/>
          </a:p>
          <a:p>
            <a:pPr marL="571500" indent="-514350" eaLnBrk="1" hangingPunct="1">
              <a:buFont typeface="Arial Narrow" pitchFamily="34" charset="0"/>
              <a:buAutoNum type="arabicPeriod"/>
            </a:pPr>
            <a:r>
              <a:rPr lang="es-ES" sz="4000" smtClean="0"/>
              <a:t>De la organización </a:t>
            </a:r>
            <a:r>
              <a:rPr lang="es-ES" sz="4000" i="1" smtClean="0"/>
              <a:t>hablada</a:t>
            </a:r>
            <a:r>
              <a:rPr lang="es-ES" sz="4000" smtClean="0"/>
              <a:t> a la </a:t>
            </a:r>
            <a:r>
              <a:rPr lang="es-ES" sz="4000" i="1" smtClean="0"/>
              <a:t>escrita</a:t>
            </a:r>
            <a:r>
              <a:rPr lang="es-ES" sz="4000" smtClean="0"/>
              <a:t>.</a:t>
            </a:r>
          </a:p>
          <a:p>
            <a:pPr marL="571500" indent="-514350" eaLnBrk="1" hangingPunct="1">
              <a:buFont typeface="Arial Narrow" pitchFamily="34" charset="0"/>
              <a:buAutoNum type="arabicPeriod"/>
            </a:pPr>
            <a:r>
              <a:rPr lang="es-ES" sz="4000" smtClean="0"/>
              <a:t>De la </a:t>
            </a:r>
            <a:r>
              <a:rPr lang="es-ES" sz="4000" i="1" smtClean="0"/>
              <a:t>marginalidad o complementariedad </a:t>
            </a:r>
            <a:r>
              <a:rPr lang="es-ES" sz="4000" smtClean="0"/>
              <a:t>a la </a:t>
            </a:r>
            <a:r>
              <a:rPr lang="es-ES" sz="4000" i="1" smtClean="0"/>
              <a:t>centralidad</a:t>
            </a:r>
            <a:r>
              <a:rPr lang="es-ES" sz="4000" smtClean="0"/>
              <a:t> en el aula.</a:t>
            </a:r>
          </a:p>
        </p:txBody>
      </p:sp>
      <p:sp>
        <p:nvSpPr>
          <p:cNvPr id="37892"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08F538C1-5BD5-4A66-859B-88451E221E35}" type="slidenum">
              <a:rPr lang="es-ES"/>
              <a:pPr>
                <a:defRPr/>
              </a:pPr>
              <a:t>8</a:t>
            </a:fld>
            <a:endParaRPr lang="es-ES"/>
          </a:p>
        </p:txBody>
      </p:sp>
      <p:pic>
        <p:nvPicPr>
          <p:cNvPr id="37894" name="Picture 3" descr="C:\Documents and Settings\UPF\Escritorio\Berlin 09 oct\classe amb moodle.jpg"/>
          <p:cNvPicPr>
            <a:picLocks noChangeAspect="1" noChangeArrowheads="1"/>
          </p:cNvPicPr>
          <p:nvPr/>
        </p:nvPicPr>
        <p:blipFill>
          <a:blip r:embed="rId3" cstate="print"/>
          <a:srcRect/>
          <a:stretch>
            <a:fillRect/>
          </a:stretch>
        </p:blipFill>
        <p:spPr bwMode="auto">
          <a:xfrm>
            <a:off x="4786313" y="500063"/>
            <a:ext cx="4357687" cy="581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abajo"/>
          <p:cNvSpPr/>
          <p:nvPr/>
        </p:nvSpPr>
        <p:spPr>
          <a:xfrm>
            <a:off x="285750" y="714375"/>
            <a:ext cx="8643938" cy="5929313"/>
          </a:xfrm>
          <a:prstGeom prst="downArrow">
            <a:avLst>
              <a:gd name="adj1" fmla="val 92927"/>
              <a:gd name="adj2" fmla="val 524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8915" name="1 Título"/>
          <p:cNvSpPr>
            <a:spLocks noGrp="1"/>
          </p:cNvSpPr>
          <p:nvPr>
            <p:ph type="title"/>
          </p:nvPr>
        </p:nvSpPr>
        <p:spPr/>
        <p:txBody>
          <a:bodyPr/>
          <a:lstStyle/>
          <a:p>
            <a:r>
              <a:rPr lang="es-ES" dirty="0" smtClean="0"/>
              <a:t>Caminos </a:t>
            </a:r>
            <a:r>
              <a:rPr lang="es-ES" sz="2400" dirty="0" smtClean="0"/>
              <a:t>6</a:t>
            </a:r>
          </a:p>
        </p:txBody>
      </p:sp>
      <p:sp>
        <p:nvSpPr>
          <p:cNvPr id="3" name="2 Marcador de contenido"/>
          <p:cNvSpPr>
            <a:spLocks noGrp="1"/>
          </p:cNvSpPr>
          <p:nvPr>
            <p:ph idx="1"/>
          </p:nvPr>
        </p:nvSpPr>
        <p:spPr/>
        <p:txBody>
          <a:bodyPr/>
          <a:lstStyle/>
          <a:p>
            <a:pPr marL="571500" indent="-514350" eaLnBrk="1" hangingPunct="1">
              <a:buFont typeface="+mj-lt"/>
              <a:buAutoNum type="arabicPeriod"/>
              <a:defRPr/>
            </a:pPr>
            <a:r>
              <a:rPr lang="es-ES" sz="3600" dirty="0" smtClean="0"/>
              <a:t>Medio para conocer listas de estudiantes, hacer seminarios, etc.</a:t>
            </a:r>
          </a:p>
          <a:p>
            <a:pPr marL="571500" indent="-514350" eaLnBrk="1" hangingPunct="1">
              <a:buFont typeface="+mj-lt"/>
              <a:buAutoNum type="arabicPeriod"/>
              <a:defRPr/>
            </a:pPr>
            <a:r>
              <a:rPr lang="es-ES" sz="3600" dirty="0" smtClean="0"/>
              <a:t>Canal para </a:t>
            </a:r>
            <a:r>
              <a:rPr lang="es-ES" sz="3600" i="1" dirty="0" smtClean="0"/>
              <a:t>transmitir datos</a:t>
            </a:r>
            <a:r>
              <a:rPr lang="es-ES" sz="3600" dirty="0" smtClean="0"/>
              <a:t>: guía docente, apuntes, lecturas (ahorro de fotocopias).</a:t>
            </a:r>
          </a:p>
          <a:p>
            <a:pPr marL="571500" indent="-514350" eaLnBrk="1" hangingPunct="1">
              <a:buFont typeface="+mj-lt"/>
              <a:buAutoNum type="arabicPeriod"/>
              <a:defRPr/>
            </a:pPr>
            <a:r>
              <a:rPr lang="es-ES" sz="3600" dirty="0" smtClean="0"/>
              <a:t>Medio para recoger información evaluativa del aprendiz (test de elección múltiple, pruebas de respuesta única).</a:t>
            </a:r>
          </a:p>
          <a:p>
            <a:pPr marL="571500" indent="-514350" eaLnBrk="1" hangingPunct="1">
              <a:buFont typeface="+mj-lt"/>
              <a:buAutoNum type="arabicPeriod"/>
              <a:defRPr/>
            </a:pPr>
            <a:r>
              <a:rPr lang="es-ES" sz="3600" dirty="0" smtClean="0"/>
              <a:t>Herramienta para entregar y corregir tareas. </a:t>
            </a:r>
          </a:p>
          <a:p>
            <a:pPr marL="571500" indent="-514350" eaLnBrk="1" hangingPunct="1">
              <a:buFont typeface="+mj-lt"/>
              <a:buAutoNum type="arabicPeriod"/>
              <a:defRPr/>
            </a:pPr>
            <a:r>
              <a:rPr lang="es-ES" sz="3600" dirty="0" smtClean="0"/>
              <a:t>Aplicaciones más interactivas &gt; Web 2.0. </a:t>
            </a:r>
          </a:p>
          <a:p>
            <a:pPr>
              <a:defRPr/>
            </a:pPr>
            <a:endParaRPr lang="es-ES" dirty="0"/>
          </a:p>
        </p:txBody>
      </p:sp>
      <p:sp>
        <p:nvSpPr>
          <p:cNvPr id="38917" name="3 Marcador de pie de página"/>
          <p:cNvSpPr>
            <a:spLocks noGrp="1"/>
          </p:cNvSpPr>
          <p:nvPr>
            <p:ph type="ftr" sz="quarter" idx="11"/>
          </p:nvPr>
        </p:nvSpPr>
        <p:spPr>
          <a:noFill/>
        </p:spPr>
        <p:txBody>
          <a:bodyPr/>
          <a:lstStyle/>
          <a:p>
            <a:pPr algn="l"/>
            <a:r>
              <a:rPr lang="es-ES" dirty="0" smtClean="0"/>
              <a:t>S3 Géneros discursivos</a:t>
            </a:r>
          </a:p>
        </p:txBody>
      </p:sp>
      <p:sp>
        <p:nvSpPr>
          <p:cNvPr id="5" name="4 Marcador de número de diapositiva"/>
          <p:cNvSpPr>
            <a:spLocks noGrp="1"/>
          </p:cNvSpPr>
          <p:nvPr>
            <p:ph type="sldNum" sz="quarter" idx="12"/>
          </p:nvPr>
        </p:nvSpPr>
        <p:spPr/>
        <p:txBody>
          <a:bodyPr/>
          <a:lstStyle/>
          <a:p>
            <a:pPr>
              <a:defRPr/>
            </a:pPr>
            <a:fld id="{DC8CE815-31A1-4306-9672-69A77D25F380}" type="slidenum">
              <a:rPr lang="es-ES" smtClean="0"/>
              <a:pPr>
                <a:defRPr/>
              </a:pPr>
              <a:t>9</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iseño predeterminado">
  <a:themeElements>
    <a:clrScheme name="Diseño predeterminado 10">
      <a:dk1>
        <a:srgbClr val="000000"/>
      </a:dk1>
      <a:lt1>
        <a:srgbClr val="FFFFFF"/>
      </a:lt1>
      <a:dk2>
        <a:srgbClr val="000000"/>
      </a:dk2>
      <a:lt2>
        <a:srgbClr val="808080"/>
      </a:lt2>
      <a:accent1>
        <a:srgbClr val="00CC99"/>
      </a:accent1>
      <a:accent2>
        <a:srgbClr val="990033"/>
      </a:accent2>
      <a:accent3>
        <a:srgbClr val="FFFFFF"/>
      </a:accent3>
      <a:accent4>
        <a:srgbClr val="000000"/>
      </a:accent4>
      <a:accent5>
        <a:srgbClr val="AAE2CA"/>
      </a:accent5>
      <a:accent6>
        <a:srgbClr val="8A002D"/>
      </a:accent6>
      <a:hlink>
        <a:srgbClr val="0000FF"/>
      </a:hlink>
      <a:folHlink>
        <a:srgbClr val="0000FF"/>
      </a:folHlink>
    </a:clrScheme>
    <a:fontScheme name="Diseño predeterminad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0000FF"/>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Diseño predeterminado 10">
        <a:dk1>
          <a:srgbClr val="000000"/>
        </a:dk1>
        <a:lt1>
          <a:srgbClr val="FFFFFF"/>
        </a:lt1>
        <a:dk2>
          <a:srgbClr val="000000"/>
        </a:dk2>
        <a:lt2>
          <a:srgbClr val="808080"/>
        </a:lt2>
        <a:accent1>
          <a:srgbClr val="00CC99"/>
        </a:accent1>
        <a:accent2>
          <a:srgbClr val="990033"/>
        </a:accent2>
        <a:accent3>
          <a:srgbClr val="FFFFFF"/>
        </a:accent3>
        <a:accent4>
          <a:srgbClr val="000000"/>
        </a:accent4>
        <a:accent5>
          <a:srgbClr val="AAE2CA"/>
        </a:accent5>
        <a:accent6>
          <a:srgbClr val="8A002D"/>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3386</TotalTime>
  <Words>4205</Words>
  <Application>Microsoft Office PowerPoint</Application>
  <PresentationFormat>Presentación en pantalla (4:3)</PresentationFormat>
  <Paragraphs>593</Paragraphs>
  <Slides>59</Slides>
  <Notes>59</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Diseño predeterminado</vt:lpstr>
      <vt:lpstr>Taller 3º: Géneros discursivos electrónicos</vt:lpstr>
      <vt:lpstr>Índice</vt:lpstr>
      <vt:lpstr>ELE en línea en la universidad</vt:lpstr>
      <vt:lpstr>Contexto 1</vt:lpstr>
      <vt:lpstr>Propósito 2</vt:lpstr>
      <vt:lpstr>Moodle 3</vt:lpstr>
      <vt:lpstr>Ejemplos</vt:lpstr>
      <vt:lpstr>Metáforas 5</vt:lpstr>
      <vt:lpstr>Caminos 6</vt:lpstr>
      <vt:lpstr>Tres maneras 7</vt:lpstr>
      <vt:lpstr>Enfoque electrónico 8</vt:lpstr>
      <vt:lpstr>La g-Google y web 2.0 9</vt:lpstr>
      <vt:lpstr>Las nuevas formas de comunicar 10</vt:lpstr>
      <vt:lpstr>Tareas y talleres</vt:lpstr>
      <vt:lpstr>Tareas y talleres 1</vt:lpstr>
      <vt:lpstr>Tarea: cuadro de evaluación 3</vt:lpstr>
      <vt:lpstr>Tareas: reflexiones didácticas 3</vt:lpstr>
      <vt:lpstr>Foros</vt:lpstr>
      <vt:lpstr>Foros 1</vt:lpstr>
      <vt:lpstr>Foros: tipos 2</vt:lpstr>
      <vt:lpstr>Foros: afirmaciones dudosas 3</vt:lpstr>
      <vt:lpstr>Diapositiva 22</vt:lpstr>
      <vt:lpstr>Foros: recomendaciones 5</vt:lpstr>
      <vt:lpstr>Chat</vt:lpstr>
      <vt:lpstr>Chats 1</vt:lpstr>
      <vt:lpstr>Chat: ejemplos 2</vt:lpstr>
      <vt:lpstr>Chats: normas del TEC (Laura Campuzano 2003) 3</vt:lpstr>
      <vt:lpstr>Chats: normas del TEC 4</vt:lpstr>
      <vt:lpstr>Chat: ejemplo 5</vt:lpstr>
      <vt:lpstr>Chat 6 </vt:lpstr>
      <vt:lpstr>Diapositiva 31</vt:lpstr>
      <vt:lpstr>Chats 8</vt:lpstr>
      <vt:lpstr>Blogs</vt:lpstr>
      <vt:lpstr>Blogs (fotologs, videoblogs, edublogs) 1</vt:lpstr>
      <vt:lpstr>Diapositiva 35</vt:lpstr>
      <vt:lpstr>Blogs 3</vt:lpstr>
      <vt:lpstr>Blog: una experiencia 2</vt:lpstr>
      <vt:lpstr>Blogs: ejemplos 3</vt:lpstr>
      <vt:lpstr>Bibliografía: enlaces 2</vt:lpstr>
      <vt:lpstr>Wikis</vt:lpstr>
      <vt:lpstr>Wiki 1</vt:lpstr>
      <vt:lpstr>Wiki 2</vt:lpstr>
      <vt:lpstr>Wiki: una experiencia 3 </vt:lpstr>
      <vt:lpstr>WebQuest</vt:lpstr>
      <vt:lpstr>WebQuest 1</vt:lpstr>
      <vt:lpstr>Diapositiva 46</vt:lpstr>
      <vt:lpstr>Ejemplo de WebQuest</vt:lpstr>
      <vt:lpstr>Ejemplos de WebQuest</vt:lpstr>
      <vt:lpstr>Otros recursos 5</vt:lpstr>
      <vt:lpstr>Reflexiones finales</vt:lpstr>
      <vt:lpstr>Moodle: reflexiones finales 1</vt:lpstr>
      <vt:lpstr>Moodle: reflexiones finales 2</vt:lpstr>
      <vt:lpstr>Moodle: reflexiones finales 3</vt:lpstr>
      <vt:lpstr>Moodle: reflexiones finales 4</vt:lpstr>
      <vt:lpstr>Moodle: reflexiones finales 5</vt:lpstr>
      <vt:lpstr>Epílogo</vt:lpstr>
      <vt:lpstr>Epílogo</vt:lpstr>
      <vt:lpstr>Diapositiva 58</vt:lpstr>
      <vt:lpstr>Bibliografia 1</vt:lpstr>
    </vt:vector>
  </TitlesOfParts>
  <Company>Universitat Pompeu Fabra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Oralitat i escriptura</dc:title>
  <dc:creator>rb081</dc:creator>
  <cp:lastModifiedBy>UPF</cp:lastModifiedBy>
  <cp:revision>173</cp:revision>
  <dcterms:created xsi:type="dcterms:W3CDTF">2003-04-02T15:44:09Z</dcterms:created>
  <dcterms:modified xsi:type="dcterms:W3CDTF">2009-12-11T05:40:08Z</dcterms:modified>
</cp:coreProperties>
</file>